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98" r:id="rId2"/>
    <p:sldId id="369" r:id="rId3"/>
    <p:sldId id="397" r:id="rId4"/>
    <p:sldId id="259" r:id="rId5"/>
    <p:sldId id="338" r:id="rId6"/>
    <p:sldId id="373" r:id="rId7"/>
    <p:sldId id="343" r:id="rId8"/>
    <p:sldId id="345" r:id="rId9"/>
    <p:sldId id="346" r:id="rId10"/>
    <p:sldId id="348" r:id="rId11"/>
    <p:sldId id="349" r:id="rId12"/>
    <p:sldId id="351" r:id="rId13"/>
    <p:sldId id="353" r:id="rId14"/>
    <p:sldId id="355" r:id="rId15"/>
    <p:sldId id="358" r:id="rId16"/>
    <p:sldId id="359" r:id="rId17"/>
    <p:sldId id="360" r:id="rId18"/>
    <p:sldId id="385" r:id="rId19"/>
    <p:sldId id="400" r:id="rId20"/>
    <p:sldId id="401" r:id="rId21"/>
    <p:sldId id="322" r:id="rId22"/>
    <p:sldId id="312" r:id="rId23"/>
    <p:sldId id="31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5278" autoAdjust="0"/>
  </p:normalViewPr>
  <p:slideViewPr>
    <p:cSldViewPr>
      <p:cViewPr varScale="1">
        <p:scale>
          <a:sx n="96" d="100"/>
          <a:sy n="96" d="100"/>
        </p:scale>
        <p:origin x="-128" y="-2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B1BB2B-08B8-3C42-BDDA-14B889890F80}" type="datetimeFigureOut">
              <a:rPr lang="en-US" smtClean="0"/>
              <a:t>5/9/16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F9C3A-251F-1647-8B34-E98FED0A9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579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3C02A-86A2-7C48-9CCF-FA3F2689CD46}" type="datetimeFigureOut">
              <a:rPr lang="en-US" smtClean="0"/>
              <a:t>5/9/16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EEB26-3953-7B4B-BF44-093A93CB7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10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E04AD7D-A17B-B847-BA4F-D36505DB3080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DB5508A-B690-D640-BBC6-D8888DECB025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023E0408-5D65-3D4F-9D13-CF0413B0A4A7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309A842-0C67-DE40-887C-CD5BCC047FD7}" type="slidenum">
              <a:rPr lang="en-US" sz="1200"/>
              <a:pPr/>
              <a:t>16</a:t>
            </a:fld>
            <a:endParaRPr lang="en-US" sz="1200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DE70A3C5-DCF6-B84E-BCF1-1A2697AFEC2F}" type="slidenum">
              <a:rPr lang="en-US" sz="1200"/>
              <a:pPr/>
              <a:t>17</a:t>
            </a:fld>
            <a:endParaRPr lang="en-US" sz="1200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DE70A3C5-DCF6-B84E-BCF1-1A2697AFEC2F}" type="slidenum">
              <a:rPr lang="en-US" sz="1200"/>
              <a:pPr/>
              <a:t>19</a:t>
            </a:fld>
            <a:endParaRPr lang="en-US" sz="1200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DE70A3C5-DCF6-B84E-BCF1-1A2697AFEC2F}" type="slidenum">
              <a:rPr lang="en-US" sz="1200"/>
              <a:pPr/>
              <a:t>20</a:t>
            </a:fld>
            <a:endParaRPr lang="en-US" sz="1200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F45118FD-0BDC-9B4D-B967-7CF4988DD934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3EA575D-C78E-D846-A343-72FE1F7E5115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200"/>
              <a:t>Dartmouth Psychiatric Research Center</a:t>
            </a:r>
          </a:p>
        </p:txBody>
      </p:sp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35D14DDE-1646-E849-A040-10BD77543953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4198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CBA71B0-2BD1-E94D-B6A7-A7E22406A152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200"/>
              <a:t>Dartmouth Psychiatric Research Center</a:t>
            </a:r>
          </a:p>
        </p:txBody>
      </p:sp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B50989D1-58E5-C54F-B36D-86DE847B2E7F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501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0769313-119F-D04E-90A4-D2DAB96EB6DF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A39B6F5-873A-F944-B9A4-1F34092F7C68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A41DB16-69E9-B549-8783-64A28DBCB608}" type="slidenum">
              <a:rPr lang="en-US" sz="1200"/>
              <a:pPr/>
              <a:t>13</a:t>
            </a:fld>
            <a:endParaRPr lang="en-US" sz="1200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2130425"/>
            <a:ext cx="6324600" cy="1470025"/>
          </a:xfrm>
          <a:solidFill>
            <a:schemeClr val="tx1"/>
          </a:solidFill>
        </p:spPr>
        <p:txBody>
          <a:bodyPr/>
          <a:lstStyle>
            <a:lvl1pPr>
              <a:defRPr>
                <a:solidFill>
                  <a:srgbClr val="92D050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62" y="5943600"/>
            <a:ext cx="20478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3421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30F0-7231-4A9D-8539-0AF490E943B3}" type="datetimeFigureOut">
              <a:rPr lang="en-US" smtClean="0"/>
              <a:t>5/9/16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4525-60AA-47DB-8F3B-41D124F9D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40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30F0-7231-4A9D-8539-0AF490E943B3}" type="datetimeFigureOut">
              <a:rPr lang="en-US" smtClean="0"/>
              <a:t>5/9/16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4525-60AA-47DB-8F3B-41D124F9D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00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8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tx1"/>
          </a:solidFill>
          <a:ln>
            <a:solidFill>
              <a:srgbClr val="92D050"/>
            </a:solidFill>
          </a:ln>
        </p:spPr>
        <p:txBody>
          <a:bodyPr>
            <a:normAutofit/>
          </a:bodyPr>
          <a:lstStyle>
            <a:lvl1pPr algn="r">
              <a:defRPr sz="4000" b="0">
                <a:solidFill>
                  <a:srgbClr val="92D050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0111"/>
            <a:ext cx="20478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855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30F0-7231-4A9D-8539-0AF490E943B3}" type="datetimeFigureOut">
              <a:rPr lang="en-US" smtClean="0"/>
              <a:t>5/9/16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4525-60AA-47DB-8F3B-41D124F9D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2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30F0-7231-4A9D-8539-0AF490E943B3}" type="datetimeFigureOut">
              <a:rPr lang="en-US" smtClean="0"/>
              <a:t>5/9/16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4525-60AA-47DB-8F3B-41D124F9D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2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30F0-7231-4A9D-8539-0AF490E943B3}" type="datetimeFigureOut">
              <a:rPr lang="en-US" smtClean="0"/>
              <a:t>5/9/16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4525-60AA-47DB-8F3B-41D124F9D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43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30F0-7231-4A9D-8539-0AF490E943B3}" type="datetimeFigureOut">
              <a:rPr lang="en-US" smtClean="0"/>
              <a:t>5/9/16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4525-60AA-47DB-8F3B-41D124F9D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44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30F0-7231-4A9D-8539-0AF490E943B3}" type="datetimeFigureOut">
              <a:rPr lang="en-US" smtClean="0"/>
              <a:t>5/9/16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4525-60AA-47DB-8F3B-41D124F9D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70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30F0-7231-4A9D-8539-0AF490E943B3}" type="datetimeFigureOut">
              <a:rPr lang="en-US" smtClean="0"/>
              <a:t>5/9/16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4525-60AA-47DB-8F3B-41D124F9D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08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30F0-7231-4A9D-8539-0AF490E943B3}" type="datetimeFigureOut">
              <a:rPr lang="en-US" smtClean="0"/>
              <a:t>5/9/16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84525-60AA-47DB-8F3B-41D124F9D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3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230F0-7231-4A9D-8539-0AF490E943B3}" type="datetimeFigureOut">
              <a:rPr lang="en-US" smtClean="0"/>
              <a:t>5/9/16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84525-60AA-47DB-8F3B-41D124F9D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3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dartmouthips.org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Deborah.R.Becker@Dartmouth.edu" TargetMode="Externa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62150"/>
            <a:ext cx="7696200" cy="161925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dirty="0" smtClean="0">
                <a:ea typeface="+mn-ea"/>
                <a:cs typeface="Arial" pitchFamily="34" charset="0"/>
              </a:rPr>
              <a:t>CABHI:  </a:t>
            </a:r>
            <a:r>
              <a:rPr lang="en-US" dirty="0" smtClean="0">
                <a:ea typeface="+mn-ea"/>
                <a:cs typeface="Arial" pitchFamily="34" charset="0"/>
              </a:rPr>
              <a:t>Individual Placement and Support (IPS)</a:t>
            </a:r>
            <a:endParaRPr lang="en-US" dirty="0">
              <a:ea typeface="+mn-ea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3886200"/>
            <a:ext cx="6400800" cy="1752600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0"/>
              </a:spcBef>
            </a:pPr>
            <a:r>
              <a:rPr lang="en-US" sz="2000" dirty="0" smtClean="0">
                <a:solidFill>
                  <a:srgbClr val="000000"/>
                </a:solidFill>
                <a:ea typeface="Verdana" pitchFamily="34" charset="0"/>
              </a:rPr>
              <a:t>Deborah R. Becker</a:t>
            </a:r>
          </a:p>
          <a:p>
            <a:pPr lvl="0">
              <a:spcBef>
                <a:spcPts val="0"/>
              </a:spcBef>
            </a:pPr>
            <a:r>
              <a:rPr lang="en-US" sz="2000" dirty="0" smtClean="0">
                <a:solidFill>
                  <a:srgbClr val="000000"/>
                </a:solidFill>
                <a:ea typeface="Verdana" pitchFamily="34" charset="0"/>
              </a:rPr>
              <a:t>Robert E. Drake</a:t>
            </a:r>
            <a:endParaRPr lang="en-US" sz="2000" dirty="0">
              <a:solidFill>
                <a:srgbClr val="000000"/>
              </a:solidFill>
              <a:ea typeface="Verdana" pitchFamily="34" charset="0"/>
            </a:endParaRPr>
          </a:p>
          <a:p>
            <a:pPr lvl="0">
              <a:spcBef>
                <a:spcPts val="0"/>
              </a:spcBef>
            </a:pPr>
            <a:endParaRPr lang="en-US" dirty="0">
              <a:solidFill>
                <a:srgbClr val="000000"/>
              </a:solidFill>
              <a:ea typeface="Verdana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2000" b="0" i="1" dirty="0">
                <a:solidFill>
                  <a:schemeClr val="tx1"/>
                </a:solidFill>
                <a:ea typeface="Verdana" pitchFamily="34" charset="0"/>
              </a:rPr>
              <a:t>Dartmouth Psychiatric Research Center</a:t>
            </a:r>
          </a:p>
          <a:p>
            <a:pPr lvl="0">
              <a:spcBef>
                <a:spcPts val="0"/>
              </a:spcBef>
            </a:pPr>
            <a:endParaRPr lang="en-US" sz="2000" b="0" i="1" dirty="0">
              <a:solidFill>
                <a:schemeClr val="tx1"/>
              </a:solidFill>
              <a:ea typeface="Verdana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2000" b="0" i="1" dirty="0" smtClean="0">
                <a:solidFill>
                  <a:schemeClr val="tx1"/>
                </a:solidFill>
                <a:ea typeface="Verdana" pitchFamily="34" charset="0"/>
              </a:rPr>
              <a:t>May 12, 2016</a:t>
            </a:r>
            <a:endParaRPr lang="en-US" sz="2000" b="0" i="1" dirty="0">
              <a:solidFill>
                <a:schemeClr val="tx1"/>
              </a:solidFill>
              <a:ea typeface="Verdana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2057400"/>
            <a:ext cx="7543800" cy="1447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85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latin typeface="Arial"/>
                <a:ea typeface="ＭＳ Ｐゴシック" charset="0"/>
                <a:cs typeface="Arial"/>
              </a:rPr>
              <a:t>Work is </a:t>
            </a:r>
            <a:r>
              <a:rPr lang="en-US" sz="4000" b="1" dirty="0" smtClean="0">
                <a:latin typeface="Arial"/>
                <a:ea typeface="ＭＳ Ｐゴシック" charset="0"/>
                <a:cs typeface="Arial"/>
              </a:rPr>
              <a:t>Everybody’s </a:t>
            </a:r>
            <a:r>
              <a:rPr lang="en-US" sz="4000" b="1" dirty="0">
                <a:latin typeface="Arial"/>
                <a:ea typeface="ＭＳ Ｐゴシック" charset="0"/>
                <a:cs typeface="Arial"/>
              </a:rPr>
              <a:t>Business</a:t>
            </a:r>
          </a:p>
        </p:txBody>
      </p:sp>
      <p:sp>
        <p:nvSpPr>
          <p:cNvPr id="100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7696200" cy="4876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Team members share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:</a:t>
            </a:r>
          </a:p>
          <a:p>
            <a:pPr marL="457200" lvl="1" indent="0">
              <a:lnSpc>
                <a:spcPct val="90000"/>
              </a:lnSpc>
              <a:buNone/>
              <a:defRPr/>
            </a:pPr>
            <a:endParaRPr lang="en-US" b="1" dirty="0">
              <a:latin typeface="Arial"/>
              <a:ea typeface="ＭＳ Ｐゴシック" charset="0"/>
              <a:cs typeface="Arial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b="1" dirty="0" smtClean="0">
                <a:latin typeface="Arial"/>
                <a:ea typeface="ＭＳ Ｐゴシック" charset="0"/>
                <a:cs typeface="Arial"/>
              </a:rPr>
              <a:t>Person </a:t>
            </a:r>
            <a:r>
              <a:rPr lang="en-US" b="1" dirty="0">
                <a:latin typeface="Arial"/>
                <a:ea typeface="ＭＳ Ｐゴシック" charset="0"/>
                <a:cs typeface="Arial"/>
              </a:rPr>
              <a:t>strengths, experiences, </a:t>
            </a:r>
            <a:r>
              <a:rPr lang="en-US" b="1" dirty="0" smtClean="0">
                <a:latin typeface="Arial"/>
                <a:ea typeface="ＭＳ Ｐゴシック" charset="0"/>
                <a:cs typeface="Arial"/>
              </a:rPr>
              <a:t>wellness </a:t>
            </a:r>
            <a:r>
              <a:rPr lang="en-US" b="1" dirty="0">
                <a:latin typeface="Arial"/>
                <a:ea typeface="ＭＳ Ｐゴシック" charset="0"/>
                <a:cs typeface="Arial"/>
              </a:rPr>
              <a:t>strategies</a:t>
            </a:r>
          </a:p>
          <a:p>
            <a:pPr lvl="1">
              <a:lnSpc>
                <a:spcPct val="90000"/>
              </a:lnSpc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Ideas for job types</a:t>
            </a:r>
          </a:p>
          <a:p>
            <a:pPr lvl="1">
              <a:lnSpc>
                <a:spcPct val="90000"/>
              </a:lnSpc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Job leads</a:t>
            </a:r>
          </a:p>
          <a:p>
            <a:pPr lvl="1">
              <a:lnSpc>
                <a:spcPct val="90000"/>
              </a:lnSpc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Job support</a:t>
            </a:r>
          </a:p>
          <a:p>
            <a:pPr lvl="1">
              <a:lnSpc>
                <a:spcPct val="90000"/>
              </a:lnSpc>
              <a:defRPr/>
            </a:pPr>
            <a:endParaRPr lang="en-US" b="1" dirty="0">
              <a:latin typeface="Times" charset="0"/>
              <a:ea typeface="ＭＳ Ｐゴシック" charset="0"/>
            </a:endParaRPr>
          </a:p>
          <a:p>
            <a:pPr lvl="1">
              <a:lnSpc>
                <a:spcPct val="90000"/>
              </a:lnSpc>
              <a:defRPr/>
            </a:pPr>
            <a:endParaRPr lang="en-US" b="1" dirty="0">
              <a:latin typeface="Times" charset="0"/>
              <a:ea typeface="ＭＳ Ｐゴシック" charset="0"/>
            </a:endParaRPr>
          </a:p>
          <a:p>
            <a:pPr>
              <a:lnSpc>
                <a:spcPct val="90000"/>
              </a:lnSpc>
              <a:buFont typeface="Monotype Sorts" charset="0"/>
              <a:buNone/>
              <a:defRPr/>
            </a:pPr>
            <a:endParaRPr lang="en-US" sz="3600" b="1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7600" y="914400"/>
            <a:ext cx="6908800" cy="5334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000" b="1" dirty="0">
                <a:latin typeface="Arial"/>
                <a:ea typeface="ＭＳ Ｐゴシック" charset="0"/>
                <a:cs typeface="Arial"/>
              </a:rPr>
              <a:t>4: </a:t>
            </a:r>
            <a:r>
              <a:rPr lang="en-US" sz="4000" b="1" dirty="0" smtClean="0">
                <a:latin typeface="Arial"/>
                <a:ea typeface="ＭＳ Ｐゴシック" charset="0"/>
                <a:cs typeface="Arial"/>
              </a:rPr>
              <a:t>Preferences </a:t>
            </a:r>
            <a:r>
              <a:rPr lang="en-US" sz="4000" b="1" dirty="0">
                <a:latin typeface="Arial"/>
                <a:ea typeface="ＭＳ Ｐゴシック" charset="0"/>
                <a:cs typeface="Arial"/>
              </a:rPr>
              <a:t>Are Honored</a:t>
            </a:r>
            <a:br>
              <a:rPr lang="en-US" sz="4000" b="1" dirty="0">
                <a:latin typeface="Arial"/>
                <a:ea typeface="ＭＳ Ｐゴシック" charset="0"/>
                <a:cs typeface="Arial"/>
              </a:rPr>
            </a:br>
            <a:endParaRPr lang="en-US" sz="4000" b="1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7600" y="1676400"/>
            <a:ext cx="7416800" cy="4267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Job type</a:t>
            </a: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Job setting</a:t>
            </a: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Work hours</a:t>
            </a: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Disclosure</a:t>
            </a: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Role of employment specialist with employer contact</a:t>
            </a: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Job support</a:t>
            </a:r>
          </a:p>
          <a:p>
            <a:pPr>
              <a:buFontTx/>
              <a:buNone/>
              <a:defRPr/>
            </a:pPr>
            <a:endParaRPr lang="en-US" sz="1000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7600" y="914400"/>
            <a:ext cx="6908800" cy="533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5: Benefits Planning Is Offered</a:t>
            </a:r>
            <a:r>
              <a:rPr lang="en-US" b="1" dirty="0">
                <a:latin typeface="Times" charset="0"/>
                <a:ea typeface="ＭＳ Ｐゴシック" charset="0"/>
                <a:cs typeface="ＭＳ Ｐゴシック" charset="0"/>
              </a:rPr>
              <a:t/>
            </a:r>
            <a:br>
              <a:rPr lang="en-US" b="1" dirty="0">
                <a:latin typeface="Times" charset="0"/>
                <a:ea typeface="ＭＳ Ｐゴシック" charset="0"/>
                <a:cs typeface="ＭＳ Ｐゴシック" charset="0"/>
              </a:rPr>
            </a:br>
            <a:endParaRPr lang="en-US" b="1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467600" cy="426720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Offered to all clients seeking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work</a:t>
            </a:r>
          </a:p>
          <a:p>
            <a:pPr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Provided by specially trained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staff</a:t>
            </a:r>
          </a:p>
          <a:p>
            <a:pPr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Impact on Social Security, Medicaid, other government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entitlements</a:t>
            </a:r>
          </a:p>
          <a:p>
            <a:pPr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Offered when making changes in work hours and pay</a:t>
            </a:r>
          </a:p>
          <a:p>
            <a:pPr>
              <a:buFontTx/>
              <a:buNone/>
              <a:defRPr/>
            </a:pPr>
            <a:endParaRPr lang="en-US" sz="2800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7600" y="914400"/>
            <a:ext cx="6908800" cy="533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6: The Job </a:t>
            </a:r>
            <a:r>
              <a:rPr lang="en-US" b="1" u="sng" dirty="0">
                <a:latin typeface="Arial"/>
                <a:ea typeface="ＭＳ Ｐゴシック" charset="0"/>
                <a:cs typeface="Arial"/>
              </a:rPr>
              <a:t>Search</a:t>
            </a:r>
            <a:r>
              <a:rPr lang="en-US" b="1" dirty="0">
                <a:latin typeface="Arial"/>
                <a:ea typeface="ＭＳ Ｐゴシック" charset="0"/>
                <a:cs typeface="Arial"/>
              </a:rPr>
              <a:t> Occurs Rapidly</a:t>
            </a:r>
            <a:br>
              <a:rPr lang="en-US" b="1" dirty="0">
                <a:latin typeface="Arial"/>
                <a:ea typeface="ＭＳ Ｐゴシック" charset="0"/>
                <a:cs typeface="Arial"/>
              </a:rPr>
            </a:br>
            <a:endParaRPr lang="en-US" b="1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endParaRPr lang="en-US" sz="1000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  <a:defRPr/>
            </a:pPr>
            <a:endParaRPr lang="en-US" sz="1000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057400"/>
            <a:ext cx="11248077" cy="362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Avoid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lengthy assessment, training,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counseling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Face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-to-face contact with employers within 30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days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Investigate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job types and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settings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Employer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contacts based on person</a:t>
            </a:r>
            <a:r>
              <a:rPr lang="ja-JP" altLang="en-US" sz="2800" b="1" dirty="0">
                <a:latin typeface="Arial"/>
                <a:ea typeface="ＭＳ Ｐゴシック" charset="0"/>
                <a:cs typeface="Arial"/>
              </a:rPr>
              <a:t>’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s preferences, </a:t>
            </a:r>
            <a:endParaRPr lang="en-US" sz="2800" b="1" dirty="0" smtClean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strengths</a:t>
            </a: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endParaRPr lang="en-US"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latin typeface="Arial"/>
                <a:ea typeface="ＭＳ Ｐゴシック" charset="0"/>
                <a:cs typeface="Arial"/>
              </a:rPr>
              <a:t>7: Systematic Job Development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05800" cy="4343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4000" b="1" dirty="0" smtClean="0"/>
              <a:t>Develop employer relationships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endParaRPr lang="en-US" sz="4000" b="1" dirty="0"/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Employment specialists meet with employers over time to learn about business needs and positions.</a:t>
            </a:r>
          </a:p>
          <a:p>
            <a:pPr marL="0" indent="0">
              <a:buNone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Specialists make at least 6 contacts with hiring managers each week.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endParaRPr lang="en-US" sz="4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7600" y="304800"/>
            <a:ext cx="6908800" cy="2057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smtClean="0">
                <a:latin typeface="Times" charset="0"/>
                <a:ea typeface="ＭＳ Ｐゴシック" charset="0"/>
                <a:cs typeface="ＭＳ Ｐゴシック" charset="0"/>
              </a:rPr>
              <a:t/>
            </a:r>
            <a:br>
              <a:rPr lang="en-US" b="1" dirty="0" smtClean="0">
                <a:latin typeface="Times" charset="0"/>
                <a:ea typeface="ＭＳ Ｐゴシック" charset="0"/>
                <a:cs typeface="ＭＳ Ｐゴシック" charset="0"/>
              </a:rPr>
            </a:br>
            <a:r>
              <a:rPr lang="en-US" b="1" dirty="0" smtClean="0">
                <a:latin typeface="Times" charset="0"/>
                <a:ea typeface="ＭＳ Ｐゴシック" charset="0"/>
                <a:cs typeface="ＭＳ Ｐゴシック" charset="0"/>
              </a:rPr>
              <a:t>8</a:t>
            </a:r>
            <a:r>
              <a:rPr lang="en-US" b="1" dirty="0">
                <a:latin typeface="Times" charset="0"/>
                <a:ea typeface="ＭＳ Ｐゴシック" charset="0"/>
                <a:cs typeface="ＭＳ Ｐゴシック" charset="0"/>
              </a:rPr>
              <a:t>: </a:t>
            </a:r>
            <a:r>
              <a:rPr lang="en-US" b="1" dirty="0">
                <a:latin typeface="Arial"/>
                <a:ea typeface="ＭＳ Ｐゴシック" charset="0"/>
                <a:cs typeface="Arial"/>
              </a:rPr>
              <a:t>Job Supports Are Continuous</a:t>
            </a:r>
            <a:br>
              <a:rPr lang="en-US" b="1" dirty="0">
                <a:latin typeface="Arial"/>
                <a:ea typeface="ＭＳ Ｐゴシック" charset="0"/>
                <a:cs typeface="Arial"/>
              </a:rPr>
            </a:br>
            <a:endParaRPr lang="en-US" b="1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971800"/>
            <a:ext cx="6832600" cy="304800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cs typeface="Arial"/>
              </a:rPr>
              <a:t>Ongoing as needed and desired</a:t>
            </a:r>
            <a:endParaRPr lang="en-US" sz="2800" b="1" dirty="0">
              <a:latin typeface="Arial"/>
              <a:cs typeface="Arial"/>
            </a:endParaRPr>
          </a:p>
          <a:p>
            <a:pPr marL="0" indent="0">
              <a:buNone/>
              <a:defRPr/>
            </a:pPr>
            <a:endParaRPr lang="en-US" sz="2800" b="1" dirty="0">
              <a:latin typeface="Arial"/>
              <a:cs typeface="Arial"/>
            </a:endParaRPr>
          </a:p>
          <a:p>
            <a:pPr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cs typeface="Arial"/>
              </a:rPr>
              <a:t>Individualized</a:t>
            </a:r>
            <a:endParaRPr lang="en-US" sz="2800" b="1" dirty="0">
              <a:latin typeface="Arial"/>
              <a:cs typeface="Arial"/>
            </a:endParaRPr>
          </a:p>
          <a:p>
            <a:pPr>
              <a:buFontTx/>
              <a:buNone/>
              <a:defRPr/>
            </a:pPr>
            <a:endParaRPr lang="en-US" sz="2800" dirty="0" smtClean="0"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416800" cy="1219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latin typeface="Arial"/>
                <a:ea typeface="ＭＳ Ｐゴシック" charset="0"/>
                <a:cs typeface="Arial"/>
              </a:rPr>
              <a:t>Ongoing Job Support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57400"/>
            <a:ext cx="8305800" cy="4343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Face-to-face before job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start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Day of job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start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Weekly contact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Transition out of IPS</a:t>
            </a:r>
            <a:endParaRPr lang="en-US" sz="2800" b="1" dirty="0">
              <a:latin typeface="Arial"/>
              <a:ea typeface="ＭＳ Ｐゴシック" charset="0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416800" cy="1219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latin typeface="Arial"/>
                <a:ea typeface="ＭＳ Ｐゴシック" charset="0"/>
                <a:cs typeface="Arial"/>
              </a:rPr>
              <a:t>Individualized Job Support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2224" y="2209800"/>
            <a:ext cx="8305800" cy="4343400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Individualized </a:t>
            </a:r>
            <a:r>
              <a:rPr lang="en-US" b="1" dirty="0" smtClean="0">
                <a:latin typeface="Arial"/>
                <a:ea typeface="ＭＳ Ｐゴシック" charset="0"/>
                <a:cs typeface="Arial"/>
              </a:rPr>
              <a:t>support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 lvl="1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Employer </a:t>
            </a:r>
            <a:r>
              <a:rPr lang="en-US" b="1" dirty="0" smtClean="0">
                <a:latin typeface="Arial"/>
                <a:ea typeface="ＭＳ Ｐゴシック" charset="0"/>
                <a:cs typeface="Arial"/>
              </a:rPr>
              <a:t>support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 lvl="1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Career </a:t>
            </a:r>
            <a:r>
              <a:rPr lang="en-US" b="1" dirty="0" smtClean="0">
                <a:latin typeface="Arial"/>
                <a:ea typeface="ＭＳ Ｐゴシック" charset="0"/>
                <a:cs typeface="Arial"/>
              </a:rPr>
              <a:t>development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 lvl="1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Enhanced team support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IPS Supported Employment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1828800"/>
            <a:ext cx="6096000" cy="42165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Guidelines</a:t>
            </a:r>
          </a:p>
          <a:p>
            <a:pPr>
              <a:spcAft>
                <a:spcPts val="1200"/>
              </a:spcAft>
            </a:pP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8 Practice 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Principles</a:t>
            </a:r>
          </a:p>
          <a:p>
            <a:pPr marL="742950" lvl="1" indent="-285750">
              <a:spcAft>
                <a:spcPts val="1200"/>
              </a:spcAft>
              <a:buFont typeface="Wingdings" pitchFamily="2" charset="2"/>
              <a:buChar char="§"/>
            </a:pP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25-item Fidelity Scale</a:t>
            </a:r>
          </a:p>
          <a:p>
            <a:pPr marL="742950" lvl="1" indent="-285750">
              <a:spcAft>
                <a:spcPts val="1200"/>
              </a:spcAft>
              <a:buFont typeface="Wingdings" pitchFamily="2" charset="2"/>
              <a:buChar char="§"/>
            </a:pP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1452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458200" cy="1219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b="1" dirty="0" smtClean="0">
                <a:latin typeface="Arial"/>
                <a:ea typeface="ＭＳ Ｐゴシック" charset="0"/>
                <a:cs typeface="Arial"/>
              </a:rPr>
              <a:t>Substance Use and Employment:  Practice Recommendations</a:t>
            </a:r>
            <a:endParaRPr lang="en-US" sz="4000" b="1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8223624" cy="4648200"/>
          </a:xfrm>
        </p:spPr>
        <p:txBody>
          <a:bodyPr>
            <a:normAutofit/>
          </a:bodyPr>
          <a:lstStyle/>
          <a:p>
            <a:pPr marL="457200" indent="-457200">
              <a:spcAft>
                <a:spcPts val="1200"/>
              </a:spcAft>
              <a:buFont typeface="Wingdings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Encourage employment</a:t>
            </a:r>
          </a:p>
          <a:p>
            <a:pPr marL="457200" indent="-457200">
              <a:spcAft>
                <a:spcPts val="1200"/>
              </a:spcAft>
              <a:buFont typeface="Wingdings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Pattern of use in the career profile</a:t>
            </a:r>
          </a:p>
          <a:p>
            <a:pPr marL="457200" indent="-457200">
              <a:spcAft>
                <a:spcPts val="1200"/>
              </a:spcAft>
              <a:buFont typeface="Wingdings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Jobs that support recovery</a:t>
            </a:r>
          </a:p>
          <a:p>
            <a:pPr marL="457200" indent="-457200">
              <a:spcAft>
                <a:spcPts val="1200"/>
              </a:spcAft>
              <a:buFont typeface="Wingdings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Money management</a:t>
            </a:r>
          </a:p>
          <a:p>
            <a:pPr marL="457200" indent="-457200">
              <a:spcAft>
                <a:spcPts val="1200"/>
              </a:spcAft>
              <a:buFont typeface="Wingdings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Integrate 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services</a:t>
            </a: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718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Points    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1371600"/>
            <a:ext cx="6781800" cy="48320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§"/>
            </a:pP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Many people with serious mental illness, substance use disorders, or co-occurring substance use and mental disorders want to work and can work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ubstance use and criminal justice considerations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IPS Supported Employment Fidelity Scale is a program road map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Work is everybody’s business</a:t>
            </a: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835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458200" cy="1219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b="1" dirty="0" smtClean="0">
                <a:latin typeface="Arial"/>
                <a:ea typeface="ＭＳ Ｐゴシック" charset="0"/>
                <a:cs typeface="Arial"/>
              </a:rPr>
              <a:t>Justice Involvement and Employment</a:t>
            </a:r>
            <a:endParaRPr lang="en-US" sz="4000" b="1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8223624" cy="4648200"/>
          </a:xfrm>
        </p:spPr>
        <p:txBody>
          <a:bodyPr>
            <a:normAutofit/>
          </a:bodyPr>
          <a:lstStyle/>
          <a:p>
            <a:pPr marL="457200" indent="-457200">
              <a:spcAft>
                <a:spcPts val="1200"/>
              </a:spcAft>
              <a:buFont typeface="Wingdings" charset="2"/>
              <a:buChar char="§"/>
            </a:pP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Employers hire people with felonies</a:t>
            </a: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spcAft>
                <a:spcPts val="1200"/>
              </a:spcAft>
              <a:buFont typeface="Wingdings" charset="2"/>
              <a:buChar char="§"/>
            </a:pP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Most important: job applicant meets employer</a:t>
            </a: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spcAft>
                <a:spcPts val="1200"/>
              </a:spcAft>
              <a:buFont typeface="Wingdings" charset="2"/>
              <a:buChar char="§"/>
            </a:pP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Preparation: honesty, take responsibility, evidence of change, reference</a:t>
            </a: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spcAft>
                <a:spcPts val="1200"/>
              </a:spcAft>
              <a:buFont typeface="Wingdings" charset="2"/>
              <a:buChar char="§"/>
            </a:pP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Ambivalence about work</a:t>
            </a: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spcAft>
                <a:spcPts val="1200"/>
              </a:spcAft>
              <a:buFont typeface="Wingdings" charset="2"/>
              <a:buChar char="§"/>
            </a:pPr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Working people talking about jobs</a:t>
            </a:r>
            <a:endParaRPr lang="en-US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524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People Say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295400"/>
            <a:ext cx="807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800" b="1" dirty="0" smtClean="0">
                <a:latin typeface="Arial"/>
                <a:cs typeface="Arial"/>
              </a:rPr>
              <a:t>“When you are working, you are part of the real world.  You feel connected.  Having a job gives me stability.  I have something to look forward to every day.”</a:t>
            </a:r>
          </a:p>
          <a:p>
            <a:pPr lvl="1"/>
            <a:endParaRPr lang="en-US" sz="2800" b="1" dirty="0">
              <a:latin typeface="Arial"/>
              <a:cs typeface="Arial"/>
            </a:endParaRPr>
          </a:p>
          <a:p>
            <a:pPr lvl="1"/>
            <a:r>
              <a:rPr lang="en-US" sz="2800" b="1" dirty="0" smtClean="0">
                <a:latin typeface="Arial"/>
                <a:cs typeface="Arial"/>
              </a:rPr>
              <a:t>“In the past, people might have used labels to describe me such as ‘homeless,’ ‘mentally ill,’ and ‘welfare mother.’  Now my titles are ‘financial administrator,’ ‘college student,’ and ‘working mom.’”</a:t>
            </a:r>
          </a:p>
        </p:txBody>
      </p:sp>
    </p:spTree>
    <p:extLst>
      <p:ext uri="{BB962C8B-B14F-4D97-AF65-F5344CB8AC3E}">
        <p14:creationId xmlns:p14="http://schemas.microsoft.com/office/powerpoint/2010/main" val="851805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457200"/>
            <a:ext cx="6324600" cy="1470025"/>
          </a:xfrm>
        </p:spPr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209800"/>
            <a:ext cx="7391400" cy="35814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342900" indent="-342900" algn="l">
              <a:buFont typeface="Wingdings" charset="2"/>
              <a:buChar char="²"/>
            </a:pPr>
            <a:r>
              <a:rPr lang="en-US" sz="2600" dirty="0" smtClean="0">
                <a:solidFill>
                  <a:schemeClr val="tx1"/>
                </a:solidFill>
                <a:hlinkClick r:id="rId2"/>
              </a:rPr>
              <a:t>http://www.dartmouthips.org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3400" b="1" dirty="0" smtClean="0">
                <a:solidFill>
                  <a:schemeClr val="tx1"/>
                </a:solidFill>
                <a:latin typeface="Arial"/>
                <a:cs typeface="Arial"/>
              </a:rPr>
              <a:t>ASK</a:t>
            </a:r>
            <a:endParaRPr lang="en-US" sz="34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indent="-342900" algn="l">
              <a:buFont typeface="Wingdings" charset="2"/>
              <a:buChar char="²"/>
            </a:pPr>
            <a:r>
              <a:rPr lang="en-US" sz="2600" dirty="0" smtClean="0">
                <a:solidFill>
                  <a:schemeClr val="tx1"/>
                </a:solidFill>
              </a:rPr>
              <a:t>Online courses for practitioners and supervisors</a:t>
            </a:r>
          </a:p>
          <a:p>
            <a:pPr marL="342900" indent="-342900" algn="l">
              <a:buFont typeface="Wingdings" charset="2"/>
              <a:buChar char="²"/>
            </a:pPr>
            <a:r>
              <a:rPr lang="en-US" sz="2600" i="1" dirty="0" smtClean="0">
                <a:solidFill>
                  <a:schemeClr val="tx1"/>
                </a:solidFill>
              </a:rPr>
              <a:t>IPS Supported Employment: A Practical Guide</a:t>
            </a:r>
            <a:endParaRPr lang="en-US" sz="2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298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990600"/>
            <a:ext cx="6248400" cy="1219200"/>
          </a:xfrm>
        </p:spPr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2362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hlinkClick r:id="rId2"/>
              </a:rPr>
              <a:t>Deborah.R.Becker@Dartmouth.edu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http://</a:t>
            </a:r>
            <a:r>
              <a:rPr lang="en-US" sz="2400" dirty="0" err="1" smtClean="0"/>
              <a:t>www.dartmouthips.org</a:t>
            </a:r>
            <a:endParaRPr lang="en-US" sz="24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990600"/>
            <a:ext cx="6248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024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Homelessness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47800" y="1371600"/>
            <a:ext cx="6213911" cy="48320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Baltimore study</a:t>
            </a:r>
          </a:p>
          <a:p>
            <a:r>
              <a:rPr lang="en-US" sz="2800" b="1" dirty="0"/>
              <a:t>	</a:t>
            </a:r>
            <a:r>
              <a:rPr lang="en-US" sz="2800" b="1" dirty="0" smtClean="0"/>
              <a:t>-majority recently homeless  </a:t>
            </a:r>
          </a:p>
          <a:p>
            <a:r>
              <a:rPr lang="en-US" sz="2800" b="1" dirty="0"/>
              <a:t>	</a:t>
            </a:r>
            <a:r>
              <a:rPr lang="en-US" sz="2800" b="1" dirty="0" smtClean="0"/>
              <a:t>-27% vs. 7% employment  </a:t>
            </a:r>
          </a:p>
          <a:p>
            <a:endParaRPr lang="en-US" sz="2800" b="1" dirty="0"/>
          </a:p>
          <a:p>
            <a:r>
              <a:rPr lang="en-US" sz="2800" b="1" dirty="0" smtClean="0"/>
              <a:t>Washington, DC study</a:t>
            </a:r>
          </a:p>
          <a:p>
            <a:r>
              <a:rPr lang="en-US" sz="2800" b="1" dirty="0"/>
              <a:t>	</a:t>
            </a:r>
            <a:r>
              <a:rPr lang="en-US" sz="2800" b="1" dirty="0" smtClean="0"/>
              <a:t>-majority recently homeless</a:t>
            </a:r>
          </a:p>
          <a:p>
            <a:r>
              <a:rPr lang="en-US" sz="2800" b="1" dirty="0"/>
              <a:t>	</a:t>
            </a:r>
            <a:r>
              <a:rPr lang="en-US" sz="2800" b="1" dirty="0" smtClean="0"/>
              <a:t>-71% vs. 9% employment</a:t>
            </a:r>
          </a:p>
          <a:p>
            <a:endParaRPr lang="en-US" sz="2800" b="1" dirty="0"/>
          </a:p>
          <a:p>
            <a:r>
              <a:rPr lang="en-US" sz="2800" b="1" dirty="0" smtClean="0"/>
              <a:t>Combined NH, DC, CT, and IN  studies </a:t>
            </a:r>
          </a:p>
          <a:p>
            <a:r>
              <a:rPr lang="en-US" sz="2800" b="1" dirty="0"/>
              <a:t>	</a:t>
            </a:r>
            <a:r>
              <a:rPr lang="en-US" sz="2800" b="1" dirty="0" smtClean="0"/>
              <a:t>-over 20% recently homeless</a:t>
            </a:r>
          </a:p>
          <a:p>
            <a:r>
              <a:rPr lang="en-US" sz="2800" b="1" dirty="0"/>
              <a:t>	</a:t>
            </a:r>
            <a:r>
              <a:rPr lang="en-US" sz="2800" b="1" dirty="0" smtClean="0"/>
              <a:t>-employment outcomes unrelated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31805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IPS Principles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371600"/>
            <a:ext cx="8429348" cy="46166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lvl="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Open to anyone who wants to work</a:t>
            </a:r>
          </a:p>
          <a:p>
            <a:pPr marL="285750" lvl="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Focus on competitive employment</a:t>
            </a:r>
          </a:p>
          <a:p>
            <a:pPr marL="285750" lvl="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Rapid job search</a:t>
            </a:r>
          </a:p>
          <a:p>
            <a:pPr marL="285750" lvl="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Systematic job development</a:t>
            </a:r>
          </a:p>
          <a:p>
            <a:pPr marL="285750" lvl="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Client preferences guide decisions</a:t>
            </a:r>
          </a:p>
          <a:p>
            <a:pPr marL="285750" lvl="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Individualized long-term supports</a:t>
            </a:r>
          </a:p>
          <a:p>
            <a:pPr marL="285750" lvl="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Integrated with treatment</a:t>
            </a:r>
          </a:p>
          <a:p>
            <a:pPr marL="285750" lvl="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Benefits counseling included</a:t>
            </a:r>
          </a:p>
        </p:txBody>
      </p:sp>
    </p:spTree>
    <p:extLst>
      <p:ext uri="{BB962C8B-B14F-4D97-AF65-F5344CB8AC3E}">
        <p14:creationId xmlns:p14="http://schemas.microsoft.com/office/powerpoint/2010/main" val="2408422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762000"/>
            <a:ext cx="6908800" cy="1066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1: Every Person Interested in Work is Eligible</a:t>
            </a:r>
            <a:br>
              <a:rPr lang="en-US" b="1" dirty="0">
                <a:latin typeface="Arial"/>
                <a:ea typeface="ＭＳ Ｐゴシック" charset="0"/>
                <a:cs typeface="Arial"/>
              </a:rPr>
            </a:br>
            <a:endParaRPr lang="en-US" b="1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4953000"/>
          </a:xfrm>
        </p:spPr>
        <p:txBody>
          <a:bodyPr/>
          <a:lstStyle/>
          <a:p>
            <a:pPr>
              <a:buFontTx/>
              <a:buNone/>
              <a:defRPr/>
            </a:pP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  <a:defRPr/>
            </a:pPr>
            <a:endParaRPr lang="en-US" sz="900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19200" y="1828800"/>
            <a:ext cx="6934200" cy="5140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Zero exclusion</a:t>
            </a:r>
          </a:p>
          <a:p>
            <a:pPr>
              <a:lnSpc>
                <a:spcPct val="90000"/>
              </a:lnSpc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People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with justice system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involvement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People who have experienced homelessness</a:t>
            </a: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People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with co-occurring substance use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disorders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 smtClean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Encouragement about work and school</a:t>
            </a:r>
            <a:endParaRPr lang="en-US" sz="2800" b="1" dirty="0">
              <a:latin typeface="Arial"/>
              <a:ea typeface="ＭＳ Ｐゴシック" charset="0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05800" cy="1219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latin typeface="Arial"/>
                <a:ea typeface="ＭＳ Ｐゴシック" charset="0"/>
                <a:cs typeface="Arial"/>
              </a:rPr>
              <a:t>Short Conversations About Work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001000" cy="4724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Talk about work over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time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Don’t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push; help people explore the possible benefits and costs of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employment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ja-JP" altLang="en-US" sz="2800" b="1" dirty="0">
                <a:latin typeface="Arial"/>
                <a:ea typeface="ＭＳ Ｐゴシック" charset="0"/>
                <a:cs typeface="Arial"/>
              </a:rPr>
              <a:t>“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I believe you can work.  It</a:t>
            </a:r>
            <a:r>
              <a:rPr lang="ja-JP" altLang="en-US" sz="2800" b="1" dirty="0">
                <a:latin typeface="Arial"/>
                <a:ea typeface="ＭＳ Ｐゴシック" charset="0"/>
                <a:cs typeface="Arial"/>
              </a:rPr>
              <a:t>’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s up to you.</a:t>
            </a:r>
            <a:r>
              <a:rPr lang="ja-JP" altLang="en-US" sz="2800" b="1" dirty="0" smtClean="0">
                <a:latin typeface="Arial"/>
                <a:ea typeface="ＭＳ Ｐゴシック" charset="0"/>
                <a:cs typeface="Arial"/>
              </a:rPr>
              <a:t>”</a:t>
            </a:r>
            <a:endParaRPr lang="en-US" altLang="ja-JP" sz="2800" b="1" dirty="0" smtClean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altLang="ja-JP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ja-JP" altLang="en-US" sz="2800" b="1" dirty="0" smtClean="0">
                <a:latin typeface="Arial"/>
                <a:ea typeface="ＭＳ Ｐゴシック" charset="0"/>
                <a:cs typeface="Arial"/>
              </a:rPr>
              <a:t>“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How will you know when you are ready to work?</a:t>
            </a:r>
            <a:r>
              <a:rPr lang="ja-JP" altLang="en-US" sz="2800" b="1" dirty="0">
                <a:latin typeface="Arial"/>
                <a:ea typeface="ＭＳ Ｐゴシック" charset="0"/>
                <a:cs typeface="Arial"/>
              </a:rPr>
              <a:t>”</a:t>
            </a:r>
            <a:endParaRPr lang="en-US" sz="2800" b="1" dirty="0">
              <a:latin typeface="Arial"/>
              <a:ea typeface="ＭＳ Ｐゴシック" charset="0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7600" y="914400"/>
            <a:ext cx="69088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2: Competitive Jobs Are The Goal</a:t>
            </a:r>
            <a:br>
              <a:rPr lang="en-US" b="1" dirty="0">
                <a:latin typeface="Arial"/>
                <a:ea typeface="ＭＳ Ｐゴシック" charset="0"/>
                <a:cs typeface="Arial"/>
              </a:rPr>
            </a:br>
            <a:endParaRPr lang="en-US" b="1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  <a:defRPr/>
            </a:pPr>
            <a:endParaRPr lang="en-US" sz="1000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  <a:defRPr/>
            </a:pP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 lvl="1">
              <a:buFontTx/>
              <a:buNone/>
              <a:defRPr/>
            </a:pPr>
            <a:endParaRPr lang="en-US" sz="900" i="1" dirty="0">
              <a:latin typeface="Times" charset="0"/>
              <a:ea typeface="ＭＳ Ｐゴシック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6801" y="2057400"/>
            <a:ext cx="7772400" cy="4013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Pays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at least minimum wage</a:t>
            </a:r>
          </a:p>
          <a:p>
            <a:pPr>
              <a:lnSpc>
                <a:spcPct val="90000"/>
              </a:lnSpc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Integrated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community setting</a:t>
            </a:r>
          </a:p>
          <a:p>
            <a:pPr>
              <a:lnSpc>
                <a:spcPct val="90000"/>
              </a:lnSpc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altLang="ja-JP" sz="2800" b="1" dirty="0" smtClean="0">
                <a:latin typeface="Arial"/>
                <a:ea typeface="ＭＳ Ｐゴシック" charset="0"/>
                <a:cs typeface="Arial"/>
              </a:rPr>
              <a:t> </a:t>
            </a:r>
            <a:r>
              <a:rPr lang="ja-JP" altLang="en-US" sz="2800" b="1" dirty="0" smtClean="0">
                <a:latin typeface="Arial"/>
                <a:ea typeface="ＭＳ Ｐゴシック" charset="0"/>
                <a:cs typeface="Arial"/>
              </a:rPr>
              <a:t>“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Owned</a:t>
            </a:r>
            <a:r>
              <a:rPr lang="ja-JP" altLang="en-US" sz="2800" b="1" dirty="0">
                <a:latin typeface="Arial"/>
                <a:ea typeface="ＭＳ Ｐゴシック" charset="0"/>
                <a:cs typeface="Arial"/>
              </a:rPr>
              <a:t>”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 by the worker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Not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set aside for people with disabilities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Part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-time or full-time jobs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7600" y="228600"/>
            <a:ext cx="69088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>
                <a:latin typeface="Arial"/>
                <a:ea typeface="ＭＳ Ｐゴシック" charset="0"/>
                <a:cs typeface="Arial"/>
              </a:rPr>
              <a:t>Competitive Jobs</a:t>
            </a:r>
          </a:p>
        </p:txBody>
      </p:sp>
      <p:sp>
        <p:nvSpPr>
          <p:cNvPr id="100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7772400" cy="5486400"/>
          </a:xfrm>
        </p:spPr>
        <p:txBody>
          <a:bodyPr numCol="2">
            <a:norm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endParaRPr lang="en-US" sz="2800" b="1" dirty="0" smtClean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Landscaper</a:t>
            </a: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Machine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Operator</a:t>
            </a: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Photographer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Receptionist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Reporter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Sales Clerk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Security officer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Welder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 smtClean="0">
              <a:latin typeface="Arial"/>
              <a:ea typeface="ＭＳ Ｐゴシック" charset="0"/>
              <a:cs typeface="Arial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Baker</a:t>
            </a:r>
            <a:r>
              <a:rPr lang="ja-JP" altLang="en-US" sz="2800" b="1" dirty="0">
                <a:latin typeface="Arial"/>
                <a:ea typeface="ＭＳ Ｐゴシック" charset="0"/>
                <a:cs typeface="Arial"/>
              </a:rPr>
              <a:t>’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s assistant</a:t>
            </a: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Childcare Worker</a:t>
            </a: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Data Entry</a:t>
            </a: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Deli Meat Cutter</a:t>
            </a: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Grocery Bagger/Carriage Attendant</a:t>
            </a: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Housekeeper</a:t>
            </a:r>
          </a:p>
          <a:p>
            <a:pPr>
              <a:buFont typeface="Wingdings" charset="2"/>
              <a:buChar char="§"/>
              <a:defRPr/>
            </a:pPr>
            <a:r>
              <a:rPr lang="en-US" sz="2800" b="1" dirty="0">
                <a:latin typeface="Arial"/>
                <a:ea typeface="ＭＳ Ｐゴシック" charset="0"/>
                <a:cs typeface="Arial"/>
              </a:rPr>
              <a:t>Dishwasher</a:t>
            </a:r>
          </a:p>
          <a:p>
            <a:pPr>
              <a:lnSpc>
                <a:spcPct val="90000"/>
              </a:lnSpc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7600" y="1371600"/>
            <a:ext cx="6908800" cy="76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>
                <a:latin typeface="Arial"/>
                <a:ea typeface="ＭＳ Ｐゴシック" charset="0"/>
                <a:cs typeface="Arial"/>
              </a:rPr>
              <a:t>3: Employment Services And Mental Health Services Are Integrated</a:t>
            </a:r>
            <a:br>
              <a:rPr lang="en-US" b="1" dirty="0">
                <a:latin typeface="Arial"/>
                <a:ea typeface="ＭＳ Ｐゴシック" charset="0"/>
                <a:cs typeface="Arial"/>
              </a:rPr>
            </a:br>
            <a:endParaRPr lang="en-US" b="1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696200" cy="4343400"/>
          </a:xfrm>
        </p:spPr>
        <p:txBody>
          <a:bodyPr/>
          <a:lstStyle/>
          <a:p>
            <a:pPr>
              <a:buFontTx/>
              <a:buNone/>
              <a:defRPr/>
            </a:pP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  <a:defRPr/>
            </a:pPr>
            <a:endParaRPr lang="en-US" sz="1000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2438400"/>
            <a:ext cx="8382000" cy="323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Team approach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Help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team think about work/school for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others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 smtClean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Connect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with Vocational </a:t>
            </a: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Rehabilitation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sz="2800" b="1" dirty="0">
              <a:latin typeface="Arial"/>
              <a:ea typeface="ＭＳ Ｐゴシック" charset="0"/>
              <a:cs typeface="Arial"/>
            </a:endParaRP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800" b="1" dirty="0" smtClean="0">
                <a:latin typeface="Arial"/>
                <a:ea typeface="ＭＳ Ｐゴシック" charset="0"/>
                <a:cs typeface="Arial"/>
              </a:rPr>
              <a:t> Connect </a:t>
            </a:r>
            <a:r>
              <a:rPr lang="en-US" sz="2800" b="1" dirty="0">
                <a:latin typeface="Arial"/>
                <a:ea typeface="ＭＳ Ｐゴシック" charset="0"/>
                <a:cs typeface="Arial"/>
              </a:rPr>
              <a:t>with families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1191</TotalTime>
  <Words>710</Words>
  <Application>Microsoft Macintosh PowerPoint</Application>
  <PresentationFormat>On-screen Show (4:3)</PresentationFormat>
  <Paragraphs>198</Paragraphs>
  <Slides>23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CABHI:  Individual Placement and Support (IPS)</vt:lpstr>
      <vt:lpstr>Main Points     </vt:lpstr>
      <vt:lpstr>Homelessness </vt:lpstr>
      <vt:lpstr>IPS Principles</vt:lpstr>
      <vt:lpstr>1: Every Person Interested in Work is Eligible </vt:lpstr>
      <vt:lpstr>Short Conversations About Work</vt:lpstr>
      <vt:lpstr>2: Competitive Jobs Are The Goal </vt:lpstr>
      <vt:lpstr>Competitive Jobs</vt:lpstr>
      <vt:lpstr>3: Employment Services And Mental Health Services Are Integrated </vt:lpstr>
      <vt:lpstr>Work is Everybody’s Business</vt:lpstr>
      <vt:lpstr>4: Preferences Are Honored </vt:lpstr>
      <vt:lpstr>5: Benefits Planning Is Offered </vt:lpstr>
      <vt:lpstr>6: The Job Search Occurs Rapidly </vt:lpstr>
      <vt:lpstr>7: Systematic Job Development</vt:lpstr>
      <vt:lpstr> 8: Job Supports Are Continuous </vt:lpstr>
      <vt:lpstr>Ongoing Job Support</vt:lpstr>
      <vt:lpstr>Individualized Job Support</vt:lpstr>
      <vt:lpstr>IPS Supported Employment</vt:lpstr>
      <vt:lpstr>Substance Use and Employment:  Practice Recommendations</vt:lpstr>
      <vt:lpstr>Justice Involvement and Employment</vt:lpstr>
      <vt:lpstr>What People Say</vt:lpstr>
      <vt:lpstr>Resources</vt:lpstr>
      <vt:lpstr>For More Information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 Judd</dc:creator>
  <cp:lastModifiedBy>Deborah Becker</cp:lastModifiedBy>
  <cp:revision>121</cp:revision>
  <cp:lastPrinted>2016-05-09T16:54:04Z</cp:lastPrinted>
  <dcterms:created xsi:type="dcterms:W3CDTF">2013-04-22T20:03:51Z</dcterms:created>
  <dcterms:modified xsi:type="dcterms:W3CDTF">2016-05-09T16:58:23Z</dcterms:modified>
</cp:coreProperties>
</file>