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3"/>
  </p:notesMasterIdLst>
  <p:sldIdLst>
    <p:sldId id="256" r:id="rId3"/>
    <p:sldId id="257" r:id="rId4"/>
    <p:sldId id="286" r:id="rId5"/>
    <p:sldId id="259" r:id="rId6"/>
    <p:sldId id="260" r:id="rId7"/>
    <p:sldId id="261" r:id="rId8"/>
    <p:sldId id="262" r:id="rId9"/>
    <p:sldId id="264" r:id="rId10"/>
    <p:sldId id="265" r:id="rId11"/>
    <p:sldId id="266" r:id="rId12"/>
    <p:sldId id="263" r:id="rId13"/>
    <p:sldId id="269" r:id="rId14"/>
    <p:sldId id="270" r:id="rId15"/>
    <p:sldId id="267" r:id="rId16"/>
    <p:sldId id="268" r:id="rId17"/>
    <p:sldId id="271" r:id="rId18"/>
    <p:sldId id="279" r:id="rId19"/>
    <p:sldId id="272" r:id="rId20"/>
    <p:sldId id="274" r:id="rId21"/>
    <p:sldId id="273" r:id="rId22"/>
    <p:sldId id="275" r:id="rId23"/>
    <p:sldId id="276" r:id="rId24"/>
    <p:sldId id="277" r:id="rId25"/>
    <p:sldId id="258" r:id="rId26"/>
    <p:sldId id="278" r:id="rId27"/>
    <p:sldId id="280" r:id="rId28"/>
    <p:sldId id="282" r:id="rId29"/>
    <p:sldId id="283" r:id="rId30"/>
    <p:sldId id="284" r:id="rId31"/>
    <p:sldId id="28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362" autoAdjust="0"/>
  </p:normalViewPr>
  <p:slideViewPr>
    <p:cSldViewPr>
      <p:cViewPr varScale="1">
        <p:scale>
          <a:sx n="76" d="100"/>
          <a:sy n="76" d="100"/>
        </p:scale>
        <p:origin x="2556" y="84"/>
      </p:cViewPr>
      <p:guideLst>
        <p:guide orient="horz" pos="2160"/>
        <p:guide pos="2880"/>
      </p:guideLst>
    </p:cSldViewPr>
  </p:slideViewPr>
  <p:notesTextViewPr>
    <p:cViewPr>
      <p:scale>
        <a:sx n="100" d="100"/>
        <a:sy n="100" d="100"/>
      </p:scale>
      <p:origin x="0" y="0"/>
    </p:cViewPr>
  </p:notesTextViewPr>
  <p:notesViewPr>
    <p:cSldViewPr>
      <p:cViewPr varScale="1">
        <p:scale>
          <a:sx n="54" d="100"/>
          <a:sy n="54" d="100"/>
        </p:scale>
        <p:origin x="289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3C86C0-FC8D-4CB8-80E8-7C2224996A3A}" type="datetimeFigureOut">
              <a:rPr lang="en-US" smtClean="0"/>
              <a:pPr/>
              <a:t>8/5/2015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9BDAA0-319D-4DDC-9464-3BC72780965C}" type="slidenum">
              <a:rPr lang="en-US" smtClean="0"/>
              <a:pPr/>
              <a:t>‹#›</a:t>
            </a:fld>
            <a:endParaRPr lang="en-US"/>
          </a:p>
        </p:txBody>
      </p:sp>
    </p:spTree>
    <p:extLst>
      <p:ext uri="{BB962C8B-B14F-4D97-AF65-F5344CB8AC3E}">
        <p14:creationId xmlns:p14="http://schemas.microsoft.com/office/powerpoint/2010/main" val="1057823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9BDAA0-319D-4DDC-9464-3BC72780965C}" type="slidenum">
              <a:rPr lang="en-US" smtClean="0"/>
              <a:pPr/>
              <a:t>3</a:t>
            </a:fld>
            <a:endParaRPr lang="en-US"/>
          </a:p>
        </p:txBody>
      </p:sp>
    </p:spTree>
    <p:extLst>
      <p:ext uri="{BB962C8B-B14F-4D97-AF65-F5344CB8AC3E}">
        <p14:creationId xmlns:p14="http://schemas.microsoft.com/office/powerpoint/2010/main" val="39450763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veteran described made</a:t>
            </a:r>
            <a:r>
              <a:rPr lang="en-US" baseline="0" dirty="0" smtClean="0"/>
              <a:t> multiple parachute jumps during his time in service, a known cause of concussion, and experienced a moderate TBI due to an assault to the right frontal temporal side of his brain.</a:t>
            </a:r>
          </a:p>
          <a:p>
            <a:endParaRPr lang="en-US" baseline="0" dirty="0" smtClean="0"/>
          </a:p>
          <a:p>
            <a:r>
              <a:rPr lang="en-US" baseline="0" dirty="0" smtClean="0"/>
              <a:t>A few years following the assault, while on base, he witnessed a shooting in which several of his fellow soldiers were killed/injured </a:t>
            </a:r>
            <a:endParaRPr lang="en-US" dirty="0" smtClean="0"/>
          </a:p>
          <a:p>
            <a:endParaRPr lang="en-US" dirty="0" smtClean="0"/>
          </a:p>
          <a:p>
            <a:r>
              <a:rPr lang="en-US" dirty="0" smtClean="0"/>
              <a:t>Research</a:t>
            </a:r>
            <a:r>
              <a:rPr lang="en-US" baseline="0" dirty="0" smtClean="0"/>
              <a:t> conducted with veterans of Iraq and Afghanistan indicates that TBI and PTSD can exacerbate each other in terms of symptoms and severity of symptoms.</a:t>
            </a:r>
            <a:endParaRPr lang="en-US" dirty="0"/>
          </a:p>
        </p:txBody>
      </p:sp>
      <p:sp>
        <p:nvSpPr>
          <p:cNvPr id="4" name="Slide Number Placeholder 3"/>
          <p:cNvSpPr>
            <a:spLocks noGrp="1"/>
          </p:cNvSpPr>
          <p:nvPr>
            <p:ph type="sldNum" sz="quarter" idx="10"/>
          </p:nvPr>
        </p:nvSpPr>
        <p:spPr/>
        <p:txBody>
          <a:bodyPr/>
          <a:lstStyle/>
          <a:p>
            <a:fld id="{2D9BDAA0-319D-4DDC-9464-3BC72780965C}" type="slidenum">
              <a:rPr lang="en-US" smtClean="0"/>
              <a:pPr/>
              <a:t>24</a:t>
            </a:fld>
            <a:endParaRPr lang="en-US"/>
          </a:p>
        </p:txBody>
      </p:sp>
    </p:spTree>
    <p:extLst>
      <p:ext uri="{BB962C8B-B14F-4D97-AF65-F5344CB8AC3E}">
        <p14:creationId xmlns:p14="http://schemas.microsoft.com/office/powerpoint/2010/main" val="1811268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bit more on lack</a:t>
            </a:r>
            <a:r>
              <a:rPr lang="en-US" baseline="0" dirty="0" smtClean="0"/>
              <a:t> of awareness;  regarding the inability to associate injury to ability is not unusual among those who have sustained a mild (no loss of consciousness or LOC of 30 minutes or less), moderate ( LOC of up to 24 hours) or severe TBI (LOC of over 24 hours). For example someone who’s TBI has resulted in a visual impairment or paralysis on their right side will insist they are able to drive safely.</a:t>
            </a:r>
          </a:p>
          <a:p>
            <a:endParaRPr lang="en-US" baseline="0" dirty="0" smtClean="0"/>
          </a:p>
          <a:p>
            <a:r>
              <a:rPr lang="en-US" baseline="0" dirty="0" smtClean="0"/>
              <a:t>Lack of awareness is very disabling and can lead to poor decisions that can impact employment success, interpersonal relationships and increase risk of additional injury.</a:t>
            </a:r>
          </a:p>
          <a:p>
            <a:endParaRPr lang="en-US" baseline="0" dirty="0" smtClean="0"/>
          </a:p>
          <a:p>
            <a:r>
              <a:rPr lang="en-US" baseline="0" dirty="0" smtClean="0"/>
              <a:t>If lack of awareness is an issue for a SSI/</a:t>
            </a:r>
          </a:p>
          <a:p>
            <a:r>
              <a:rPr lang="en-US" baseline="0" dirty="0" smtClean="0"/>
              <a:t>SSDI applicant, a description of how it is manifest in that person should be provided with examples. It is not unheard of for someone with a TBI to go before an administrative law judge during an appeal and to the dismay of their family insist they can go back to their previous job when unfortunately their TBI related disability is preventing them from returning to that job or any competitive employment for the </a:t>
            </a:r>
            <a:r>
              <a:rPr lang="en-US" baseline="0" dirty="0" err="1" smtClean="0"/>
              <a:t>forseeable</a:t>
            </a:r>
            <a:r>
              <a:rPr lang="en-US" baseline="0" dirty="0" smtClean="0"/>
              <a:t> future.</a:t>
            </a:r>
          </a:p>
        </p:txBody>
      </p:sp>
      <p:sp>
        <p:nvSpPr>
          <p:cNvPr id="4" name="Slide Number Placeholder 3"/>
          <p:cNvSpPr>
            <a:spLocks noGrp="1"/>
          </p:cNvSpPr>
          <p:nvPr>
            <p:ph type="sldNum" sz="quarter" idx="10"/>
          </p:nvPr>
        </p:nvSpPr>
        <p:spPr/>
        <p:txBody>
          <a:bodyPr/>
          <a:lstStyle/>
          <a:p>
            <a:fld id="{2D9BDAA0-319D-4DDC-9464-3BC72780965C}" type="slidenum">
              <a:rPr lang="en-US" smtClean="0"/>
              <a:pPr/>
              <a:t>25</a:t>
            </a:fld>
            <a:endParaRPr lang="en-US"/>
          </a:p>
        </p:txBody>
      </p:sp>
    </p:spTree>
    <p:extLst>
      <p:ext uri="{BB962C8B-B14F-4D97-AF65-F5344CB8AC3E}">
        <p14:creationId xmlns:p14="http://schemas.microsoft.com/office/powerpoint/2010/main" val="22658655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228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Black" panose="020B0A04020102020204" pitchFamily="34" charset="0"/>
              </a:defRPr>
            </a:lvl1pPr>
            <a:lvl2pPr marL="742950" indent="-285750">
              <a:defRPr sz="2400">
                <a:solidFill>
                  <a:schemeClr val="tx1"/>
                </a:solidFill>
                <a:latin typeface="Arial Black" panose="020B0A04020102020204" pitchFamily="34" charset="0"/>
              </a:defRPr>
            </a:lvl2pPr>
            <a:lvl3pPr marL="1143000" indent="-228600">
              <a:defRPr sz="2400">
                <a:solidFill>
                  <a:schemeClr val="tx1"/>
                </a:solidFill>
                <a:latin typeface="Arial Black" panose="020B0A04020102020204" pitchFamily="34" charset="0"/>
              </a:defRPr>
            </a:lvl3pPr>
            <a:lvl4pPr marL="1600200" indent="-228600">
              <a:defRPr sz="2400">
                <a:solidFill>
                  <a:schemeClr val="tx1"/>
                </a:solidFill>
                <a:latin typeface="Arial Black" panose="020B0A04020102020204" pitchFamily="34" charset="0"/>
              </a:defRPr>
            </a:lvl4pPr>
            <a:lvl5pPr marL="2057400" indent="-228600">
              <a:defRPr sz="2400">
                <a:solidFill>
                  <a:schemeClr val="tx1"/>
                </a:solidFill>
                <a:latin typeface="Arial Black" panose="020B0A04020102020204" pitchFamily="34" charset="0"/>
              </a:defRPr>
            </a:lvl5pPr>
            <a:lvl6pPr marL="2514600" indent="-228600" eaLnBrk="0" fontAlgn="base" hangingPunct="0">
              <a:spcBef>
                <a:spcPct val="0"/>
              </a:spcBef>
              <a:spcAft>
                <a:spcPct val="0"/>
              </a:spcAft>
              <a:defRPr sz="2400">
                <a:solidFill>
                  <a:schemeClr val="tx1"/>
                </a:solidFill>
                <a:latin typeface="Arial Black" panose="020B0A04020102020204" pitchFamily="34" charset="0"/>
              </a:defRPr>
            </a:lvl6pPr>
            <a:lvl7pPr marL="2971800" indent="-228600" eaLnBrk="0" fontAlgn="base" hangingPunct="0">
              <a:spcBef>
                <a:spcPct val="0"/>
              </a:spcBef>
              <a:spcAft>
                <a:spcPct val="0"/>
              </a:spcAft>
              <a:defRPr sz="2400">
                <a:solidFill>
                  <a:schemeClr val="tx1"/>
                </a:solidFill>
                <a:latin typeface="Arial Black" panose="020B0A04020102020204" pitchFamily="34" charset="0"/>
              </a:defRPr>
            </a:lvl7pPr>
            <a:lvl8pPr marL="3429000" indent="-228600" eaLnBrk="0" fontAlgn="base" hangingPunct="0">
              <a:spcBef>
                <a:spcPct val="0"/>
              </a:spcBef>
              <a:spcAft>
                <a:spcPct val="0"/>
              </a:spcAft>
              <a:defRPr sz="2400">
                <a:solidFill>
                  <a:schemeClr val="tx1"/>
                </a:solidFill>
                <a:latin typeface="Arial Black" panose="020B0A04020102020204" pitchFamily="34" charset="0"/>
              </a:defRPr>
            </a:lvl8pPr>
            <a:lvl9pPr marL="3886200" indent="-228600" eaLnBrk="0" fontAlgn="base" hangingPunct="0">
              <a:spcBef>
                <a:spcPct val="0"/>
              </a:spcBef>
              <a:spcAft>
                <a:spcPct val="0"/>
              </a:spcAft>
              <a:defRPr sz="2400">
                <a:solidFill>
                  <a:schemeClr val="tx1"/>
                </a:solidFill>
                <a:latin typeface="Arial Black" panose="020B0A04020102020204" pitchFamily="34" charset="0"/>
              </a:defRPr>
            </a:lvl9pPr>
          </a:lstStyle>
          <a:p>
            <a:fld id="{3224470B-9856-481B-AAA5-39BC4A000D0D}" type="slidenum">
              <a:rPr lang="en-US" sz="1200">
                <a:latin typeface="Arial" panose="020B0604020202020204" pitchFamily="34" charset="0"/>
              </a:rPr>
              <a:pPr/>
              <a:t>27</a:t>
            </a:fld>
            <a:endParaRPr lang="en-US" sz="1200">
              <a:latin typeface="Arial" panose="020B0604020202020204" pitchFamily="34" charset="0"/>
            </a:endParaRPr>
          </a:p>
        </p:txBody>
      </p:sp>
    </p:spTree>
    <p:extLst>
      <p:ext uri="{BB962C8B-B14F-4D97-AF65-F5344CB8AC3E}">
        <p14:creationId xmlns:p14="http://schemas.microsoft.com/office/powerpoint/2010/main" val="2004973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1259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259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Black" panose="020B0A04020102020204" pitchFamily="34" charset="0"/>
              </a:defRPr>
            </a:lvl1pPr>
            <a:lvl2pPr marL="742950" indent="-285750">
              <a:defRPr sz="2400">
                <a:solidFill>
                  <a:schemeClr val="tx1"/>
                </a:solidFill>
                <a:latin typeface="Arial Black" panose="020B0A04020102020204" pitchFamily="34" charset="0"/>
              </a:defRPr>
            </a:lvl2pPr>
            <a:lvl3pPr marL="1143000" indent="-228600">
              <a:defRPr sz="2400">
                <a:solidFill>
                  <a:schemeClr val="tx1"/>
                </a:solidFill>
                <a:latin typeface="Arial Black" panose="020B0A04020102020204" pitchFamily="34" charset="0"/>
              </a:defRPr>
            </a:lvl3pPr>
            <a:lvl4pPr marL="1600200" indent="-228600">
              <a:defRPr sz="2400">
                <a:solidFill>
                  <a:schemeClr val="tx1"/>
                </a:solidFill>
                <a:latin typeface="Arial Black" panose="020B0A04020102020204" pitchFamily="34" charset="0"/>
              </a:defRPr>
            </a:lvl4pPr>
            <a:lvl5pPr marL="2057400" indent="-228600">
              <a:defRPr sz="2400">
                <a:solidFill>
                  <a:schemeClr val="tx1"/>
                </a:solidFill>
                <a:latin typeface="Arial Black" panose="020B0A04020102020204" pitchFamily="34" charset="0"/>
              </a:defRPr>
            </a:lvl5pPr>
            <a:lvl6pPr marL="2514600" indent="-228600" eaLnBrk="0" fontAlgn="base" hangingPunct="0">
              <a:spcBef>
                <a:spcPct val="0"/>
              </a:spcBef>
              <a:spcAft>
                <a:spcPct val="0"/>
              </a:spcAft>
              <a:defRPr sz="2400">
                <a:solidFill>
                  <a:schemeClr val="tx1"/>
                </a:solidFill>
                <a:latin typeface="Arial Black" panose="020B0A04020102020204" pitchFamily="34" charset="0"/>
              </a:defRPr>
            </a:lvl6pPr>
            <a:lvl7pPr marL="2971800" indent="-228600" eaLnBrk="0" fontAlgn="base" hangingPunct="0">
              <a:spcBef>
                <a:spcPct val="0"/>
              </a:spcBef>
              <a:spcAft>
                <a:spcPct val="0"/>
              </a:spcAft>
              <a:defRPr sz="2400">
                <a:solidFill>
                  <a:schemeClr val="tx1"/>
                </a:solidFill>
                <a:latin typeface="Arial Black" panose="020B0A04020102020204" pitchFamily="34" charset="0"/>
              </a:defRPr>
            </a:lvl7pPr>
            <a:lvl8pPr marL="3429000" indent="-228600" eaLnBrk="0" fontAlgn="base" hangingPunct="0">
              <a:spcBef>
                <a:spcPct val="0"/>
              </a:spcBef>
              <a:spcAft>
                <a:spcPct val="0"/>
              </a:spcAft>
              <a:defRPr sz="2400">
                <a:solidFill>
                  <a:schemeClr val="tx1"/>
                </a:solidFill>
                <a:latin typeface="Arial Black" panose="020B0A04020102020204" pitchFamily="34" charset="0"/>
              </a:defRPr>
            </a:lvl8pPr>
            <a:lvl9pPr marL="3886200" indent="-228600" eaLnBrk="0" fontAlgn="base" hangingPunct="0">
              <a:spcBef>
                <a:spcPct val="0"/>
              </a:spcBef>
              <a:spcAft>
                <a:spcPct val="0"/>
              </a:spcAft>
              <a:defRPr sz="2400">
                <a:solidFill>
                  <a:schemeClr val="tx1"/>
                </a:solidFill>
                <a:latin typeface="Arial Black" panose="020B0A04020102020204" pitchFamily="34" charset="0"/>
              </a:defRPr>
            </a:lvl9pPr>
          </a:lstStyle>
          <a:p>
            <a:fld id="{52252174-FE85-432C-AE33-932BC2004388}" type="slidenum">
              <a:rPr lang="en-US" sz="1200">
                <a:solidFill>
                  <a:srgbClr val="000000"/>
                </a:solidFill>
                <a:latin typeface="Arial" panose="020B0604020202020204" pitchFamily="34" charset="0"/>
              </a:rPr>
              <a:pPr/>
              <a:t>28</a:t>
            </a:fld>
            <a:endParaRPr lang="en-US" sz="1200">
              <a:solidFill>
                <a:srgbClr val="000000"/>
              </a:solidFill>
              <a:latin typeface="Arial" panose="020B0604020202020204" pitchFamily="34" charset="0"/>
            </a:endParaRPr>
          </a:p>
        </p:txBody>
      </p:sp>
    </p:spTree>
    <p:extLst>
      <p:ext uri="{BB962C8B-B14F-4D97-AF65-F5344CB8AC3E}">
        <p14:creationId xmlns:p14="http://schemas.microsoft.com/office/powerpoint/2010/main" val="3558740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dirty="0" smtClean="0"/>
              <a:t>Anne McKee and colleagues a Boston Sport’s Legacy</a:t>
            </a:r>
            <a:r>
              <a:rPr lang="en-US" baseline="0" dirty="0" smtClean="0"/>
              <a:t> Institute examine the long term implications of multiple </a:t>
            </a:r>
            <a:r>
              <a:rPr lang="en-US" baseline="0" dirty="0" err="1" smtClean="0"/>
              <a:t>subconcussive</a:t>
            </a:r>
            <a:r>
              <a:rPr lang="en-US" baseline="0" dirty="0" smtClean="0"/>
              <a:t>  hits and concussions to the brain. Evidence suggests that those who played football for example at a professional level are more likely as they approach their 40’s to have difficulty with cognitive and behavioral challenges related to executive functioning. http://www.sportslegacy.org/</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r>
              <a:rPr lang="en-US" dirty="0" smtClean="0"/>
              <a:t>Longitudinal</a:t>
            </a:r>
            <a:r>
              <a:rPr lang="en-US" baseline="0" dirty="0" smtClean="0"/>
              <a:t> studies published recently suggest that individuals living with TBI have reduced life spans than their peers who have not incurred a TBI http://www.ncbi.nlm.nih.gov/pubmed/24430827, http://www.ncbi.nlm.nih.gov/pubmed/20103393</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r>
              <a:rPr lang="en-US" baseline="0" dirty="0" smtClean="0"/>
              <a:t>A 2014 article published in the Journal of </a:t>
            </a:r>
            <a:r>
              <a:rPr lang="en-US" baseline="0" dirty="0" err="1" smtClean="0"/>
              <a:t>Neurotrauma</a:t>
            </a:r>
            <a:r>
              <a:rPr lang="en-US" baseline="0" dirty="0" smtClean="0"/>
              <a:t> by Cynthia Harrison-Felix et. al: </a:t>
            </a:r>
            <a:r>
              <a:rPr lang="en-US" i="1" baseline="0" dirty="0" smtClean="0"/>
              <a:t>Life Expectancy after Inpatient Rehabilitation for Traumatic Brain Injury in the United States </a:t>
            </a:r>
            <a:r>
              <a:rPr lang="en-US" i="0" baseline="0" dirty="0" smtClean="0"/>
              <a:t>found that individuals who required inpatient rehabilitation for a TBI had on average a shorter life span by 9 years than their non-injured peers.</a:t>
            </a:r>
          </a:p>
          <a:p>
            <a:pPr marL="171450" indent="-171450">
              <a:buFont typeface="Arial" panose="020B0604020202020204" pitchFamily="34" charset="0"/>
              <a:buChar char="•"/>
            </a:pPr>
            <a:endParaRPr lang="en-US" i="0" baseline="0" dirty="0" smtClean="0"/>
          </a:p>
          <a:p>
            <a:pPr marL="171450" indent="-171450">
              <a:buFont typeface="Arial" panose="020B0604020202020204" pitchFamily="34" charset="0"/>
              <a:buChar char="•"/>
            </a:pPr>
            <a:r>
              <a:rPr lang="en-US" i="0" baseline="0" dirty="0" smtClean="0"/>
              <a:t>For those who are living with an ABI from a stroke, decrease in lifespan is also noted http://www.ncbi.nlm.nih.gov/pubmed/26151266</a:t>
            </a:r>
            <a:endParaRPr lang="en-US" i="1"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endParaRPr lang="en-US" baseline="0"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2D9BDAA0-319D-4DDC-9464-3BC72780965C}" type="slidenum">
              <a:rPr lang="en-US" smtClean="0"/>
              <a:pPr/>
              <a:t>4</a:t>
            </a:fld>
            <a:endParaRPr lang="en-US"/>
          </a:p>
        </p:txBody>
      </p:sp>
    </p:spTree>
    <p:extLst>
      <p:ext uri="{BB962C8B-B14F-4D97-AF65-F5344CB8AC3E}">
        <p14:creationId xmlns:p14="http://schemas.microsoft.com/office/powerpoint/2010/main" val="3177560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9BDAA0-319D-4DDC-9464-3BC72780965C}" type="slidenum">
              <a:rPr lang="en-US" smtClean="0"/>
              <a:pPr/>
              <a:t>6</a:t>
            </a:fld>
            <a:endParaRPr lang="en-US"/>
          </a:p>
        </p:txBody>
      </p:sp>
    </p:spTree>
    <p:extLst>
      <p:ext uri="{BB962C8B-B14F-4D97-AF65-F5344CB8AC3E}">
        <p14:creationId xmlns:p14="http://schemas.microsoft.com/office/powerpoint/2010/main" val="3573300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smtClean="0"/>
              <a:t>S</a:t>
            </a:r>
          </a:p>
        </p:txBody>
      </p:sp>
      <p:sp>
        <p:nvSpPr>
          <p:cNvPr id="122884" name="Slide Number Placeholder 3"/>
          <p:cNvSpPr>
            <a:spLocks noGrp="1"/>
          </p:cNvSpPr>
          <p:nvPr>
            <p:ph type="sldNum" sz="quarter" idx="5"/>
          </p:nvPr>
        </p:nvSpPr>
        <p:spPr>
          <a:noFill/>
        </p:spPr>
        <p:txBody>
          <a:bodyPr/>
          <a:lstStyle/>
          <a:p>
            <a:fld id="{2113BF3E-2D12-4A2A-AF8B-9033AA6AEBD3}" type="slidenum">
              <a:rPr lang="en-US" smtClean="0">
                <a:latin typeface="Arial" charset="0"/>
              </a:rPr>
              <a:pPr/>
              <a:t>7</a:t>
            </a:fld>
            <a:endParaRPr lang="en-US" smtClean="0">
              <a:latin typeface="Arial" charset="0"/>
            </a:endParaRPr>
          </a:p>
        </p:txBody>
      </p:sp>
    </p:spTree>
    <p:extLst>
      <p:ext uri="{BB962C8B-B14F-4D97-AF65-F5344CB8AC3E}">
        <p14:creationId xmlns:p14="http://schemas.microsoft.com/office/powerpoint/2010/main" val="413741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125955" name="Notes Placeholder 2"/>
          <p:cNvSpPr>
            <a:spLocks noGrp="1"/>
          </p:cNvSpPr>
          <p:nvPr>
            <p:ph type="body" idx="1"/>
          </p:nvPr>
        </p:nvSpPr>
        <p:spPr>
          <a:noFill/>
          <a:ln/>
        </p:spPr>
        <p:txBody>
          <a:bodyPr/>
          <a:lstStyle/>
          <a:p>
            <a:r>
              <a:rPr lang="en-US" dirty="0" smtClean="0"/>
              <a:t>For</a:t>
            </a:r>
            <a:r>
              <a:rPr lang="en-US" baseline="0" dirty="0" smtClean="0"/>
              <a:t> individuals who are incarcerated it is estimated that around 50% have a history of TBI</a:t>
            </a:r>
          </a:p>
          <a:p>
            <a:r>
              <a:rPr lang="en-US" baseline="0" dirty="0" smtClean="0"/>
              <a:t>For those who are homeless 90%</a:t>
            </a:r>
          </a:p>
          <a:p>
            <a:r>
              <a:rPr lang="en-US" baseline="0" dirty="0" smtClean="0"/>
              <a:t>For victims of domestic violence, the majority of injuries to DV victims admitted to emergency departments, are to the head, neck and face. Choking is also a potential cause of acquired brain injury among victims of DV. Some studies suggest that perpetrators of domestic violence commonly have a history of TBI themselves which may contribute to impulse control difficulties that may contribute to a tendency towards violence and aggression</a:t>
            </a:r>
          </a:p>
          <a:p>
            <a:endParaRPr lang="en-US" baseline="0" dirty="0" smtClean="0"/>
          </a:p>
          <a:p>
            <a:r>
              <a:rPr lang="en-US" baseline="0" dirty="0" smtClean="0"/>
              <a:t>Regarding substance abuse, much has been documented regarding the connection between SA and TBI, the Ohio Valley Center is a wonderful resource on this topic and how to work with individuals who have co-occurring TBI and substance use related disorders http://www.ohiovalley.org/informationeducation/materials/programmer/recovery/</a:t>
            </a:r>
          </a:p>
        </p:txBody>
      </p:sp>
      <p:sp>
        <p:nvSpPr>
          <p:cNvPr id="125956" name="Slide Number Placeholder 3"/>
          <p:cNvSpPr>
            <a:spLocks noGrp="1"/>
          </p:cNvSpPr>
          <p:nvPr>
            <p:ph type="sldNum" sz="quarter" idx="5"/>
          </p:nvPr>
        </p:nvSpPr>
        <p:spPr>
          <a:noFill/>
        </p:spPr>
        <p:txBody>
          <a:bodyPr/>
          <a:lstStyle/>
          <a:p>
            <a:fld id="{4310EC31-5563-43BF-94F7-B4643B0C19D2}" type="slidenum">
              <a:rPr lang="en-US" smtClean="0">
                <a:latin typeface="Arial" charset="0"/>
              </a:rPr>
              <a:pPr/>
              <a:t>8</a:t>
            </a:fld>
            <a:endParaRPr lang="en-US" smtClean="0">
              <a:latin typeface="Arial" charset="0"/>
            </a:endParaRPr>
          </a:p>
        </p:txBody>
      </p:sp>
    </p:spTree>
    <p:extLst>
      <p:ext uri="{BB962C8B-B14F-4D97-AF65-F5344CB8AC3E}">
        <p14:creationId xmlns:p14="http://schemas.microsoft.com/office/powerpoint/2010/main" val="1119969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r>
              <a:rPr lang="en-US" dirty="0" smtClean="0"/>
              <a:t>This</a:t>
            </a:r>
            <a:r>
              <a:rPr lang="en-US" baseline="0" dirty="0" smtClean="0"/>
              <a:t> study underscores correlation between TBI and behavioral health disorders. Subsequent studies in Australia and elsewhere found that children and adolescents with a history of a TBI, even a mild TBI that resulted in at least one night in hospital are more likely as they reach adulthood to develop a substance use related disorder and/or to have involvement with law enforcement.</a:t>
            </a:r>
            <a:endParaRPr lang="en-US" dirty="0" smtClean="0"/>
          </a:p>
        </p:txBody>
      </p:sp>
      <p:sp>
        <p:nvSpPr>
          <p:cNvPr id="126980" name="Slide Number Placeholder 3"/>
          <p:cNvSpPr>
            <a:spLocks noGrp="1"/>
          </p:cNvSpPr>
          <p:nvPr>
            <p:ph type="sldNum" sz="quarter" idx="5"/>
          </p:nvPr>
        </p:nvSpPr>
        <p:spPr>
          <a:noFill/>
        </p:spPr>
        <p:txBody>
          <a:bodyPr/>
          <a:lstStyle/>
          <a:p>
            <a:fld id="{A2126CA8-CA93-4705-99B1-8A0F5AD62ED0}" type="slidenum">
              <a:rPr lang="en-US" smtClean="0">
                <a:latin typeface="Arial" charset="0"/>
              </a:rPr>
              <a:pPr/>
              <a:t>9</a:t>
            </a:fld>
            <a:endParaRPr lang="en-US" smtClean="0">
              <a:latin typeface="Arial" charset="0"/>
            </a:endParaRPr>
          </a:p>
        </p:txBody>
      </p:sp>
    </p:spTree>
    <p:extLst>
      <p:ext uri="{BB962C8B-B14F-4D97-AF65-F5344CB8AC3E}">
        <p14:creationId xmlns:p14="http://schemas.microsoft.com/office/powerpoint/2010/main" val="1920863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p:spPr>
        <p:txBody>
          <a:bodyPr/>
          <a:lstStyle/>
          <a:p>
            <a:r>
              <a:rPr lang="en-US" smtClean="0"/>
              <a:t>S</a:t>
            </a:r>
          </a:p>
        </p:txBody>
      </p:sp>
      <p:sp>
        <p:nvSpPr>
          <p:cNvPr id="124932" name="Slide Number Placeholder 3"/>
          <p:cNvSpPr>
            <a:spLocks noGrp="1"/>
          </p:cNvSpPr>
          <p:nvPr>
            <p:ph type="sldNum" sz="quarter" idx="5"/>
          </p:nvPr>
        </p:nvSpPr>
        <p:spPr>
          <a:noFill/>
        </p:spPr>
        <p:txBody>
          <a:bodyPr/>
          <a:lstStyle/>
          <a:p>
            <a:fld id="{F8A0080E-4C04-4AA5-8A03-CC90530C1C36}" type="slidenum">
              <a:rPr lang="en-US" smtClean="0">
                <a:latin typeface="Arial" charset="0"/>
              </a:rPr>
              <a:pPr/>
              <a:t>10</a:t>
            </a:fld>
            <a:endParaRPr lang="en-US" smtClean="0">
              <a:latin typeface="Arial" charset="0"/>
            </a:endParaRPr>
          </a:p>
        </p:txBody>
      </p:sp>
    </p:spTree>
    <p:extLst>
      <p:ext uri="{BB962C8B-B14F-4D97-AF65-F5344CB8AC3E}">
        <p14:creationId xmlns:p14="http://schemas.microsoft.com/office/powerpoint/2010/main" val="3002375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Unawareness of deficits and how those deficits impact</a:t>
            </a:r>
            <a:r>
              <a:rPr lang="en-US" baseline="0" dirty="0" smtClean="0"/>
              <a:t> functioning can be a major barrier to recovery post a TBI. It may contribute to an individual’s inability/unwillingness to utilize simple strategies such as writing things down to support their memory, if they don’t agree they have a memory problem to begin with. This unawareness is a organically based deficit, the injured brain is not a good self observer and should not be interpreted as the person being “resistant”.</a:t>
            </a:r>
          </a:p>
          <a:p>
            <a:endParaRPr lang="en-US" baseline="0" dirty="0" smtClean="0"/>
          </a:p>
          <a:p>
            <a:r>
              <a:rPr lang="en-US" dirty="0" smtClean="0"/>
              <a:t>Confabulation: If an individual experiences memory problems especially for memory of new information, they may, without being aware in some instances, fill  in the gaps in their memory with something that sounds very plausible. </a:t>
            </a:r>
          </a:p>
          <a:p>
            <a:endParaRPr lang="en-US" dirty="0" smtClean="0"/>
          </a:p>
          <a:p>
            <a:r>
              <a:rPr lang="en-US" dirty="0" smtClean="0"/>
              <a:t>For example, a young man post a MVA has been admitted to a inpatient brain injury unit following discharge from acute care. The next morning following his admission, he it taken down to the recreation room for doughnuts and coffee and socializing. A staff person approaches, welcomes him, introduces herself and asks him how was his morning? He replies, “It was wonderful thankyou, I got on my bike and went to the bagel shop and picked up some bagels and coffee for breakfast!” </a:t>
            </a:r>
          </a:p>
          <a:p>
            <a:endParaRPr lang="en-US" dirty="0" smtClean="0"/>
          </a:p>
          <a:p>
            <a:r>
              <a:rPr lang="en-US" dirty="0" smtClean="0"/>
              <a:t>This did not of course happen, the young man was not lying about the events of the morning, he simply could not remember the morning’s activities and so filled in the memory gap with something he probably did do on a typical Sunday morning before he incurred a TBI.</a:t>
            </a:r>
          </a:p>
          <a:p>
            <a:endParaRPr lang="en-US" dirty="0"/>
          </a:p>
        </p:txBody>
      </p:sp>
      <p:sp>
        <p:nvSpPr>
          <p:cNvPr id="4" name="Slide Number Placeholder 3"/>
          <p:cNvSpPr>
            <a:spLocks noGrp="1"/>
          </p:cNvSpPr>
          <p:nvPr>
            <p:ph type="sldNum" sz="quarter" idx="10"/>
          </p:nvPr>
        </p:nvSpPr>
        <p:spPr/>
        <p:txBody>
          <a:bodyPr/>
          <a:lstStyle/>
          <a:p>
            <a:fld id="{2D9BDAA0-319D-4DDC-9464-3BC72780965C}" type="slidenum">
              <a:rPr lang="en-US" smtClean="0"/>
              <a:pPr/>
              <a:t>13</a:t>
            </a:fld>
            <a:endParaRPr lang="en-US"/>
          </a:p>
        </p:txBody>
      </p:sp>
    </p:spTree>
    <p:extLst>
      <p:ext uri="{BB962C8B-B14F-4D97-AF65-F5344CB8AC3E}">
        <p14:creationId xmlns:p14="http://schemas.microsoft.com/office/powerpoint/2010/main" val="3369660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 re: bullet 4, individuals who may have a substance</a:t>
            </a:r>
            <a:r>
              <a:rPr lang="en-US" baseline="0" dirty="0" smtClean="0"/>
              <a:t> use related disorder but were good employees, until a fall/fight/assault while under the influence?</a:t>
            </a:r>
            <a:endParaRPr lang="en-US" dirty="0"/>
          </a:p>
        </p:txBody>
      </p:sp>
      <p:sp>
        <p:nvSpPr>
          <p:cNvPr id="4" name="Slide Number Placeholder 3"/>
          <p:cNvSpPr>
            <a:spLocks noGrp="1"/>
          </p:cNvSpPr>
          <p:nvPr>
            <p:ph type="sldNum" sz="quarter" idx="10"/>
          </p:nvPr>
        </p:nvSpPr>
        <p:spPr/>
        <p:txBody>
          <a:bodyPr/>
          <a:lstStyle/>
          <a:p>
            <a:fld id="{2D9BDAA0-319D-4DDC-9464-3BC72780965C}" type="slidenum">
              <a:rPr lang="en-US" smtClean="0"/>
              <a:pPr/>
              <a:t>17</a:t>
            </a:fld>
            <a:endParaRPr lang="en-US"/>
          </a:p>
        </p:txBody>
      </p:sp>
    </p:spTree>
    <p:extLst>
      <p:ext uri="{BB962C8B-B14F-4D97-AF65-F5344CB8AC3E}">
        <p14:creationId xmlns:p14="http://schemas.microsoft.com/office/powerpoint/2010/main" val="224018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CDF6120-F1F0-4C60-9FE9-39AC71A9C79D}" type="datetimeFigureOut">
              <a:rPr lang="en-US" smtClean="0"/>
              <a:pPr/>
              <a:t>8/5/2015</a:t>
            </a:fld>
            <a:endParaRPr lang="en-US" sz="1600" dirty="0"/>
          </a:p>
        </p:txBody>
      </p:sp>
      <p:sp>
        <p:nvSpPr>
          <p:cNvPr id="17" name="Footer Placeholder 16"/>
          <p:cNvSpPr>
            <a:spLocks noGrp="1"/>
          </p:cNvSpPr>
          <p:nvPr>
            <p:ph type="ftr" sz="quarter" idx="11"/>
          </p:nvPr>
        </p:nvSpPr>
        <p:spPr>
          <a:xfrm>
            <a:off x="2898648" y="6355080"/>
            <a:ext cx="3474720" cy="365760"/>
          </a:xfrm>
        </p:spPr>
        <p:txBody>
          <a:bodyPr/>
          <a:lstStyle/>
          <a:p>
            <a:endParaRPr kumimoji="0"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DF6120-F1F0-4C60-9FE9-39AC71A9C79D}"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DF6120-F1F0-4C60-9FE9-39AC71A9C79D}"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174D7A7-B535-43E2-9141-34E46C1D14B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63526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FFA1F761-E923-4648-94E8-B4979A96EA7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733104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ED6EFEF9-3B16-43B3-85D3-2B579076FE3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105649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AA30C6DD-3DEA-40FF-86E9-C79BAEBA5CB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95120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7013E874-4EDE-4C13-8D20-DA058DF6C48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716592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7E720894-25BC-45BB-ACC9-F07FD4CC5F0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62412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66306793-9436-43BF-97DE-8E349FA110C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441125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90B98D7B-49B3-411D-819B-46CD06201D8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70442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CDF6120-F1F0-4C60-9FE9-39AC71A9C79D}" type="datetimeFigureOut">
              <a:rPr lang="en-US" smtClean="0"/>
              <a:pPr/>
              <a:t>8/5/2015</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4909C371-2701-4156-B199-595CBA4B930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5697367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9AF7DA57-64B7-4B0C-B58C-C13DD9F1E17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94558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986451DA-B74F-4095-BC44-E5D9493E7C1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35932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CDF6120-F1F0-4C60-9FE9-39AC71A9C79D}" type="datetimeFigureOut">
              <a:rPr lang="en-US" smtClean="0"/>
              <a:pPr/>
              <a:t>8/5/2015</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kumimoji="0" lang="en-US" dirty="0"/>
          </a:p>
        </p:txBody>
      </p:sp>
      <p:sp>
        <p:nvSpPr>
          <p:cNvPr id="6" name="Slide Number Placeholder 5"/>
          <p:cNvSpPr>
            <a:spLocks noGrp="1"/>
          </p:cNvSpPr>
          <p:nvPr>
            <p:ph type="sldNum" sz="quarter" idx="12"/>
          </p:nvPr>
        </p:nvSpPr>
        <p:spPr>
          <a:xfrm>
            <a:off x="1069848" y="6355080"/>
            <a:ext cx="1520952"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CDF6120-F1F0-4C60-9FE9-39AC71A9C79D}"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CDF6120-F1F0-4C60-9FE9-39AC71A9C79D}" type="datetimeFigureOut">
              <a:rPr lang="en-US" smtClean="0"/>
              <a:pPr/>
              <a:t>8/5/2015</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CDF6120-F1F0-4C60-9FE9-39AC71A9C79D}" type="datetimeFigureOut">
              <a:rPr lang="en-US" smtClean="0"/>
              <a:pPr/>
              <a:t>8/5/2015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DF6120-F1F0-4C60-9FE9-39AC71A9C79D}" type="datetimeFigureOut">
              <a:rPr lang="en-US" smtClean="0"/>
              <a:pPr/>
              <a:t>8/5/2015</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CDF6120-F1F0-4C60-9FE9-39AC71A9C79D}"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CDF6120-F1F0-4C60-9FE9-39AC71A9C79D}"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ACDF6120-F1F0-4C60-9FE9-39AC71A9C79D}" type="datetimeFigureOut">
              <a:rPr lang="en-US" smtClean="0"/>
              <a:pPr/>
              <a:t>8/5/2015</a:t>
            </a:fld>
            <a:endParaRPr lang="en-US" sz="140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eaLnBrk="0" fontAlgn="base" hangingPunct="0">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anose="02020603050405020304" pitchFamily="18" charset="0"/>
              </a:defRPr>
            </a:lvl1pPr>
          </a:lstStyle>
          <a:p>
            <a:pPr eaLnBrk="0" fontAlgn="base" hangingPunct="0">
              <a:spcBef>
                <a:spcPct val="0"/>
              </a:spcBef>
              <a:spcAft>
                <a:spcPct val="0"/>
              </a:spcAft>
            </a:pPr>
            <a:fld id="{F1D323B2-A706-4A40-A99C-D7B07C8F82BB}" type="slidenum">
              <a:rPr lang="en-US" smtClean="0">
                <a:solidFill>
                  <a:srgbClr val="000000"/>
                </a:solidFill>
              </a:rPr>
              <a:pPr eaLnBrk="0" fontAlgn="base" hangingPunct="0">
                <a:spcBef>
                  <a:spcPct val="0"/>
                </a:spcBef>
                <a:spcAft>
                  <a:spcPct val="0"/>
                </a:spcAft>
              </a:pPr>
              <a:t>‹#›</a:t>
            </a:fld>
            <a:endParaRPr lang="en-US" smtClean="0">
              <a:solidFill>
                <a:srgbClr val="000000"/>
              </a:solidFill>
            </a:endParaRPr>
          </a:p>
        </p:txBody>
      </p:sp>
    </p:spTree>
    <p:extLst>
      <p:ext uri="{BB962C8B-B14F-4D97-AF65-F5344CB8AC3E}">
        <p14:creationId xmlns:p14="http://schemas.microsoft.com/office/powerpoint/2010/main" val="2011827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ohiovalley.org/tbi-id-method/"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www.brainline.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hyperlink" Target="mailto:roher@biamd.org" TargetMode="External"/><Relationship Id="rId2" Type="http://schemas.openxmlformats.org/officeDocument/2006/relationships/hyperlink" Target="mailto:anastasia.Edmonston@maryland.gov"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000" b="1" dirty="0" smtClean="0">
                <a:latin typeface="Arial" pitchFamily="34" charset="0"/>
                <a:cs typeface="Arial" pitchFamily="34" charset="0"/>
              </a:rPr>
              <a:t> Brain Injury:</a:t>
            </a:r>
            <a:br>
              <a:rPr lang="en-US" sz="4000" b="1" dirty="0" smtClean="0">
                <a:latin typeface="Arial" pitchFamily="34" charset="0"/>
                <a:cs typeface="Arial" pitchFamily="34" charset="0"/>
              </a:rPr>
            </a:br>
            <a:r>
              <a:rPr lang="en-US" sz="4000" b="1" dirty="0" smtClean="0">
                <a:latin typeface="Arial" pitchFamily="34" charset="0"/>
                <a:cs typeface="Arial" pitchFamily="34" charset="0"/>
              </a:rPr>
              <a:t>An Often Hidden Disability </a:t>
            </a:r>
            <a:br>
              <a:rPr lang="en-US" sz="4000" b="1" dirty="0" smtClean="0">
                <a:latin typeface="Arial" pitchFamily="34" charset="0"/>
                <a:cs typeface="Arial" pitchFamily="34" charset="0"/>
              </a:rPr>
            </a:br>
            <a:endParaRPr lang="en-US" sz="4000" b="1" dirty="0">
              <a:latin typeface="Arial" pitchFamily="34" charset="0"/>
              <a:cs typeface="Arial" pitchFamily="34" charset="0"/>
            </a:endParaRPr>
          </a:p>
        </p:txBody>
      </p:sp>
      <p:sp>
        <p:nvSpPr>
          <p:cNvPr id="3" name="Subtitle 2"/>
          <p:cNvSpPr>
            <a:spLocks noGrp="1"/>
          </p:cNvSpPr>
          <p:nvPr>
            <p:ph type="subTitle" idx="1"/>
          </p:nvPr>
        </p:nvSpPr>
        <p:spPr>
          <a:xfrm>
            <a:off x="2193235" y="152400"/>
            <a:ext cx="6934200" cy="1428750"/>
          </a:xfrm>
        </p:spPr>
        <p:txBody>
          <a:bodyPr>
            <a:normAutofit fontScale="85000" lnSpcReduction="20000"/>
          </a:bodyPr>
          <a:lstStyle/>
          <a:p>
            <a:r>
              <a:rPr lang="en-US" sz="2800" b="1" dirty="0" smtClean="0">
                <a:latin typeface="Arial" pitchFamily="34" charset="0"/>
                <a:cs typeface="Arial" pitchFamily="34" charset="0"/>
              </a:rPr>
              <a:t>Maryland SOAR Conference-6.18.15</a:t>
            </a:r>
          </a:p>
          <a:p>
            <a:r>
              <a:rPr lang="en-US" sz="2800" b="1" dirty="0" smtClean="0">
                <a:latin typeface="Arial" pitchFamily="34" charset="0"/>
                <a:cs typeface="Arial" pitchFamily="34" charset="0"/>
              </a:rPr>
              <a:t>Anastasia Edmonston MS CRC</a:t>
            </a:r>
          </a:p>
          <a:p>
            <a:r>
              <a:rPr lang="en-US" sz="2800" b="1" dirty="0" smtClean="0">
                <a:latin typeface="Arial" pitchFamily="34" charset="0"/>
                <a:cs typeface="Arial" pitchFamily="34" charset="0"/>
              </a:rPr>
              <a:t>Trainer, Maryland Behavioral Health Administration</a:t>
            </a:r>
          </a:p>
          <a:p>
            <a:endParaRPr lang="en-US" sz="2800" b="1"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85800" y="1371600"/>
            <a:ext cx="7772400" cy="3810000"/>
          </a:xfrm>
        </p:spPr>
        <p:txBody>
          <a:bodyPr/>
          <a:lstStyle/>
          <a:p>
            <a:pPr eaLnBrk="1" fontAlgn="auto" hangingPunct="1">
              <a:spcAft>
                <a:spcPts val="0"/>
              </a:spcAft>
              <a:defRPr/>
            </a:pPr>
            <a:r>
              <a:rPr lang="en-US" sz="3600" b="1" i="1" dirty="0" smtClean="0">
                <a:solidFill>
                  <a:schemeClr val="tx1"/>
                </a:solidFill>
                <a:latin typeface="Arial" charset="0"/>
                <a:ea typeface="+mj-ea"/>
                <a:cs typeface="+mj-cs"/>
              </a:rPr>
              <a:t>“Unidentified traumatic brain injury is an unrecognized major source of </a:t>
            </a:r>
            <a:r>
              <a:rPr lang="en-US" sz="3600" b="1" i="1" u="sng" dirty="0" smtClean="0">
                <a:solidFill>
                  <a:schemeClr val="tx1"/>
                </a:solidFill>
                <a:latin typeface="Arial" charset="0"/>
                <a:ea typeface="+mj-ea"/>
                <a:cs typeface="+mj-cs"/>
              </a:rPr>
              <a:t>social and vocational failure.”</a:t>
            </a:r>
            <a:br>
              <a:rPr lang="en-US" sz="3600" b="1" i="1" u="sng" dirty="0" smtClean="0">
                <a:solidFill>
                  <a:schemeClr val="tx1"/>
                </a:solidFill>
                <a:latin typeface="Arial" charset="0"/>
                <a:ea typeface="+mj-ea"/>
                <a:cs typeface="+mj-cs"/>
              </a:rPr>
            </a:br>
            <a:r>
              <a:rPr lang="en-US" sz="2000" dirty="0" smtClean="0">
                <a:solidFill>
                  <a:schemeClr val="tx1"/>
                </a:solidFill>
                <a:latin typeface="Arial" charset="0"/>
                <a:ea typeface="+mj-ea"/>
                <a:cs typeface="+mj-cs"/>
              </a:rPr>
              <a:t>Wayne Gordon, </a:t>
            </a:r>
            <a:r>
              <a:rPr lang="en-US" sz="2000" dirty="0" err="1" smtClean="0">
                <a:solidFill>
                  <a:schemeClr val="tx1"/>
                </a:solidFill>
                <a:latin typeface="Arial" charset="0"/>
                <a:ea typeface="+mj-ea"/>
                <a:cs typeface="+mj-cs"/>
              </a:rPr>
              <a:t>Ph.D</a:t>
            </a:r>
            <a:r>
              <a:rPr lang="en-US" sz="2000" dirty="0" smtClean="0">
                <a:solidFill>
                  <a:schemeClr val="tx1"/>
                </a:solidFill>
                <a:latin typeface="Arial" charset="0"/>
                <a:ea typeface="+mj-ea"/>
                <a:cs typeface="+mj-cs"/>
              </a:rPr>
              <a:t> of the Brain Injury Research Center at Mount Sinai School of Medicine</a:t>
            </a:r>
            <a:br>
              <a:rPr lang="en-US" sz="2000" dirty="0" smtClean="0">
                <a:solidFill>
                  <a:schemeClr val="tx1"/>
                </a:solidFill>
                <a:latin typeface="Arial" charset="0"/>
                <a:ea typeface="+mj-ea"/>
                <a:cs typeface="+mj-cs"/>
              </a:rPr>
            </a:br>
            <a:r>
              <a:rPr lang="en-US" sz="2000" dirty="0" smtClean="0">
                <a:solidFill>
                  <a:schemeClr val="tx1"/>
                </a:solidFill>
                <a:latin typeface="Arial" charset="0"/>
                <a:ea typeface="+mj-ea"/>
                <a:cs typeface="+mj-cs"/>
              </a:rPr>
              <a:t>Quoted in the Wall Street Journal 1.29.08</a:t>
            </a:r>
            <a:endParaRPr lang="en-US" sz="2000" dirty="0" smtClean="0">
              <a:solidFill>
                <a:schemeClr val="accent1">
                  <a:satMod val="150000"/>
                </a:schemeClr>
              </a:solidFill>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457200" y="228600"/>
            <a:ext cx="8229600" cy="584200"/>
          </a:xfrm>
          <a:prstGeom prst="rect">
            <a:avLst/>
          </a:prstGeom>
          <a:noFill/>
          <a:ln w="9525">
            <a:noFill/>
            <a:miter lim="800000"/>
            <a:headEnd/>
            <a:tailEnd/>
          </a:ln>
        </p:spPr>
        <p:txBody>
          <a:bodyPr>
            <a:spAutoFit/>
          </a:bodyPr>
          <a:lstStyle/>
          <a:p>
            <a:pPr algn="ctr"/>
            <a:r>
              <a:rPr lang="en-US" b="1" dirty="0"/>
              <a:t> </a:t>
            </a:r>
            <a:r>
              <a:rPr lang="en-US" sz="3200" b="1" dirty="0"/>
              <a:t>Possible Physical Changes</a:t>
            </a:r>
          </a:p>
        </p:txBody>
      </p:sp>
      <p:graphicFrame>
        <p:nvGraphicFramePr>
          <p:cNvPr id="3" name="Table 2"/>
          <p:cNvGraphicFramePr>
            <a:graphicFrameLocks noGrp="1"/>
          </p:cNvGraphicFramePr>
          <p:nvPr/>
        </p:nvGraphicFramePr>
        <p:xfrm>
          <a:off x="1066800" y="1066800"/>
          <a:ext cx="7467600" cy="5633721"/>
        </p:xfrm>
        <a:graphic>
          <a:graphicData uri="http://schemas.openxmlformats.org/drawingml/2006/table">
            <a:tbl>
              <a:tblPr firstRow="1" bandRow="1">
                <a:tableStyleId>{5C22544A-7EE6-4342-B048-85BDC9FD1C3A}</a:tableStyleId>
              </a:tblPr>
              <a:tblGrid>
                <a:gridCol w="3973305"/>
                <a:gridCol w="3494295"/>
              </a:tblGrid>
              <a:tr h="15541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latin typeface="Arial" pitchFamily="34" charset="0"/>
                          <a:cs typeface="Arial" pitchFamily="34" charset="0"/>
                        </a:rPr>
                        <a:t>Injury related problem</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tx1"/>
                          </a:solidFill>
                          <a:latin typeface="Arial" pitchFamily="34" charset="0"/>
                          <a:cs typeface="Arial" pitchFamily="34" charset="0"/>
                        </a:rPr>
                        <a:t>How</a:t>
                      </a:r>
                      <a:r>
                        <a:rPr lang="en-US" sz="2400" baseline="0" dirty="0" smtClean="0">
                          <a:solidFill>
                            <a:schemeClr val="tx1"/>
                          </a:solidFill>
                          <a:latin typeface="Arial" pitchFamily="34" charset="0"/>
                          <a:cs typeface="Arial" pitchFamily="34" charset="0"/>
                        </a:rPr>
                        <a:t> it may affect a person functionally….</a:t>
                      </a:r>
                      <a:endParaRPr lang="en-US" sz="2400" dirty="0" smtClean="0">
                        <a:solidFill>
                          <a:schemeClr val="tx1"/>
                        </a:solidFill>
                        <a:latin typeface="Arial" pitchFamily="34" charset="0"/>
                        <a:cs typeface="Arial" pitchFamily="34" charset="0"/>
                      </a:endParaRPr>
                    </a:p>
                    <a:p>
                      <a:endParaRPr lang="en-US" dirty="0"/>
                    </a:p>
                  </a:txBody>
                  <a:tcPr/>
                </a:tc>
              </a:tr>
              <a:tr h="15541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Coordination </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Unsteady</a:t>
                      </a:r>
                      <a:r>
                        <a:rPr lang="en-US" baseline="0" dirty="0" smtClean="0">
                          <a:latin typeface="Arial" pitchFamily="34" charset="0"/>
                          <a:cs typeface="Arial" pitchFamily="34" charset="0"/>
                        </a:rPr>
                        <a:t> gait, poor eye-hand coordination, slow or slurred speech, tremors, paralysis </a:t>
                      </a:r>
                      <a:endParaRPr lang="en-US" dirty="0" smtClean="0">
                        <a:latin typeface="Arial" pitchFamily="34" charset="0"/>
                        <a:cs typeface="Arial" pitchFamily="34" charset="0"/>
                      </a:endParaRPr>
                    </a:p>
                    <a:p>
                      <a:endParaRPr lang="en-US" dirty="0"/>
                    </a:p>
                  </a:txBody>
                  <a:tcPr/>
                </a:tc>
              </a:tr>
              <a:tr h="15541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Visual</a:t>
                      </a:r>
                      <a:r>
                        <a:rPr lang="en-US" baseline="0" dirty="0" smtClean="0">
                          <a:latin typeface="Arial" pitchFamily="34" charset="0"/>
                          <a:cs typeface="Arial" pitchFamily="34" charset="0"/>
                        </a:rPr>
                        <a:t> Deficits</a:t>
                      </a:r>
                      <a:endParaRPr lang="en-US" dirty="0" smtClean="0">
                        <a:latin typeface="Arial" pitchFamily="34" charset="0"/>
                        <a:cs typeface="Arial" pitchFamily="34" charset="0"/>
                      </a:endParaRP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Staring</a:t>
                      </a:r>
                      <a:r>
                        <a:rPr lang="en-US" baseline="0" dirty="0" smtClean="0">
                          <a:latin typeface="Arial" pitchFamily="34" charset="0"/>
                          <a:cs typeface="Arial" pitchFamily="34" charset="0"/>
                        </a:rPr>
                        <a:t> or poor eye contact, blurred or double vision, inability to follow an object with their eyes</a:t>
                      </a:r>
                      <a:endParaRPr lang="en-US" dirty="0" smtClean="0">
                        <a:latin typeface="Arial" pitchFamily="34" charset="0"/>
                        <a:cs typeface="Arial" pitchFamily="34" charset="0"/>
                      </a:endParaRPr>
                    </a:p>
                    <a:p>
                      <a:endParaRPr lang="en-US" dirty="0"/>
                    </a:p>
                  </a:txBody>
                  <a:tcPr/>
                </a:tc>
              </a:tr>
              <a:tr h="9713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Additional</a:t>
                      </a:r>
                      <a:r>
                        <a:rPr lang="en-US" baseline="0" dirty="0" smtClean="0">
                          <a:latin typeface="Arial" pitchFamily="34" charset="0"/>
                          <a:cs typeface="Arial" pitchFamily="34" charset="0"/>
                        </a:rPr>
                        <a:t> Physical Challenges:</a:t>
                      </a:r>
                      <a:endParaRPr lang="en-US" dirty="0" smtClean="0">
                        <a:latin typeface="Arial" pitchFamily="34" charset="0"/>
                        <a:cs typeface="Arial" pitchFamily="34" charset="0"/>
                      </a:endParaRPr>
                    </a:p>
                    <a:p>
                      <a:endParaRPr lang="en-US" dirty="0"/>
                    </a:p>
                  </a:txBody>
                  <a:tcPr/>
                </a:tc>
                <a:tc>
                  <a:txBody>
                    <a:bodyPr/>
                    <a:lstStyle/>
                    <a:p>
                      <a:r>
                        <a:rPr lang="en-US" dirty="0" smtClean="0">
                          <a:latin typeface="Arial" pitchFamily="34" charset="0"/>
                          <a:cs typeface="Arial" pitchFamily="34" charset="0"/>
                        </a:rPr>
                        <a:t>Seizures,</a:t>
                      </a:r>
                      <a:r>
                        <a:rPr lang="en-US" baseline="0" dirty="0" smtClean="0">
                          <a:latin typeface="Arial" pitchFamily="34" charset="0"/>
                          <a:cs typeface="Arial" pitchFamily="34" charset="0"/>
                        </a:rPr>
                        <a:t> deaf or hard of hearing , fatigue</a:t>
                      </a:r>
                      <a:endParaRPr lang="en-US" dirty="0">
                        <a:latin typeface="Arial" pitchFamily="34" charset="0"/>
                        <a:cs typeface="Arial" pitchFamily="34" charset="0"/>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533400" y="152400"/>
            <a:ext cx="8153400" cy="954107"/>
          </a:xfrm>
          <a:prstGeom prst="rect">
            <a:avLst/>
          </a:prstGeom>
          <a:noFill/>
          <a:ln w="9525">
            <a:noFill/>
            <a:miter lim="800000"/>
            <a:headEnd/>
            <a:tailEnd/>
          </a:ln>
        </p:spPr>
        <p:txBody>
          <a:bodyPr>
            <a:spAutoFit/>
          </a:bodyPr>
          <a:lstStyle/>
          <a:p>
            <a:pPr algn="ctr"/>
            <a:r>
              <a:rPr lang="en-US" sz="2800" b="1" dirty="0">
                <a:latin typeface="Arial" pitchFamily="34" charset="0"/>
                <a:cs typeface="Arial" pitchFamily="34" charset="0"/>
              </a:rPr>
              <a:t>Possible Changes in Thinking, aka Cognitive Skills</a:t>
            </a:r>
          </a:p>
        </p:txBody>
      </p:sp>
      <p:graphicFrame>
        <p:nvGraphicFramePr>
          <p:cNvPr id="3" name="Table 2"/>
          <p:cNvGraphicFramePr>
            <a:graphicFrameLocks noGrp="1"/>
          </p:cNvGraphicFramePr>
          <p:nvPr>
            <p:extLst>
              <p:ext uri="{D42A27DB-BD31-4B8C-83A1-F6EECF244321}">
                <p14:modId xmlns:p14="http://schemas.microsoft.com/office/powerpoint/2010/main" val="4047825457"/>
              </p:ext>
            </p:extLst>
          </p:nvPr>
        </p:nvGraphicFramePr>
        <p:xfrm>
          <a:off x="685800" y="1143000"/>
          <a:ext cx="8153400" cy="5168492"/>
        </p:xfrm>
        <a:graphic>
          <a:graphicData uri="http://schemas.openxmlformats.org/drawingml/2006/table">
            <a:tbl>
              <a:tblPr firstRow="1" bandRow="1">
                <a:tableStyleId>{5C22544A-7EE6-4342-B048-85BDC9FD1C3A}</a:tableStyleId>
              </a:tblPr>
              <a:tblGrid>
                <a:gridCol w="3106057"/>
                <a:gridCol w="5047343"/>
              </a:tblGrid>
              <a:tr h="8130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Arial" pitchFamily="34" charset="0"/>
                          <a:cs typeface="Arial" pitchFamily="34" charset="0"/>
                        </a:rPr>
                        <a:t>Injury related problem</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Arial" pitchFamily="34" charset="0"/>
                          <a:cs typeface="Arial" pitchFamily="34" charset="0"/>
                        </a:rPr>
                        <a:t>How</a:t>
                      </a:r>
                      <a:r>
                        <a:rPr lang="en-US" sz="1800" baseline="0" dirty="0" smtClean="0">
                          <a:solidFill>
                            <a:schemeClr val="tx1"/>
                          </a:solidFill>
                          <a:latin typeface="Arial" pitchFamily="34" charset="0"/>
                          <a:cs typeface="Arial" pitchFamily="34" charset="0"/>
                        </a:rPr>
                        <a:t> it may affect a person functionally….</a:t>
                      </a:r>
                      <a:endParaRPr lang="en-US" sz="1800" dirty="0" smtClean="0">
                        <a:solidFill>
                          <a:schemeClr val="tx1"/>
                        </a:solidFill>
                        <a:latin typeface="Arial" pitchFamily="34" charset="0"/>
                        <a:cs typeface="Arial" pitchFamily="34" charset="0"/>
                      </a:endParaRPr>
                    </a:p>
                    <a:p>
                      <a:endParaRPr lang="en-US" dirty="0"/>
                    </a:p>
                  </a:txBody>
                  <a:tcPr/>
                </a:tc>
              </a:tr>
              <a:tr h="675019">
                <a:tc>
                  <a:txBody>
                    <a:bodyPr/>
                    <a:lstStyle/>
                    <a:p>
                      <a:r>
                        <a:rPr lang="en-US" dirty="0" smtClean="0">
                          <a:latin typeface="Arial" pitchFamily="34" charset="0"/>
                          <a:cs typeface="Arial" pitchFamily="34" charset="0"/>
                        </a:rPr>
                        <a:t>Memory</a:t>
                      </a:r>
                      <a:endParaRPr lang="en-US"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Trouble</a:t>
                      </a:r>
                      <a:r>
                        <a:rPr lang="en-US" baseline="0" dirty="0" smtClean="0">
                          <a:latin typeface="Arial" pitchFamily="34" charset="0"/>
                          <a:cs typeface="Arial" pitchFamily="34" charset="0"/>
                        </a:rPr>
                        <a:t> following directions, providing requested information, making appointments</a:t>
                      </a:r>
                      <a:endParaRPr lang="en-US" dirty="0">
                        <a:latin typeface="Arial" pitchFamily="34" charset="0"/>
                        <a:cs typeface="Arial" pitchFamily="34" charset="0"/>
                      </a:endParaRPr>
                    </a:p>
                  </a:txBody>
                  <a:tcPr/>
                </a:tc>
              </a:tr>
              <a:tr h="515991">
                <a:tc>
                  <a:txBody>
                    <a:bodyPr/>
                    <a:lstStyle/>
                    <a:p>
                      <a:r>
                        <a:rPr lang="en-US" dirty="0" smtClean="0">
                          <a:latin typeface="Arial" pitchFamily="34" charset="0"/>
                          <a:cs typeface="Arial" pitchFamily="34" charset="0"/>
                        </a:rPr>
                        <a:t>Processing</a:t>
                      </a:r>
                      <a:r>
                        <a:rPr lang="en-US" baseline="0" dirty="0" smtClean="0">
                          <a:latin typeface="Arial" pitchFamily="34" charset="0"/>
                          <a:cs typeface="Arial" pitchFamily="34" charset="0"/>
                        </a:rPr>
                        <a:t> (receptive)</a:t>
                      </a:r>
                    </a:p>
                  </a:txBody>
                  <a:tcPr/>
                </a:tc>
                <a:tc>
                  <a:txBody>
                    <a:bodyPr/>
                    <a:lstStyle/>
                    <a:p>
                      <a:r>
                        <a:rPr lang="en-US" dirty="0" smtClean="0">
                          <a:latin typeface="Arial" pitchFamily="34" charset="0"/>
                          <a:cs typeface="Arial" pitchFamily="34" charset="0"/>
                        </a:rPr>
                        <a:t>Understanding</a:t>
                      </a:r>
                      <a:r>
                        <a:rPr lang="en-US" baseline="0" dirty="0" smtClean="0">
                          <a:latin typeface="Arial" pitchFamily="34" charset="0"/>
                          <a:cs typeface="Arial" pitchFamily="34" charset="0"/>
                        </a:rPr>
                        <a:t> what being said, reading</a:t>
                      </a:r>
                      <a:endParaRPr lang="en-US" dirty="0">
                        <a:latin typeface="Arial" pitchFamily="34" charset="0"/>
                        <a:cs typeface="Arial" pitchFamily="34" charset="0"/>
                      </a:endParaRPr>
                    </a:p>
                  </a:txBody>
                  <a:tcPr/>
                </a:tc>
              </a:tr>
              <a:tr h="472514">
                <a:tc>
                  <a:txBody>
                    <a:bodyPr/>
                    <a:lstStyle/>
                    <a:p>
                      <a:r>
                        <a:rPr lang="en-US" dirty="0" smtClean="0">
                          <a:latin typeface="Arial" pitchFamily="34" charset="0"/>
                          <a:cs typeface="Arial" pitchFamily="34" charset="0"/>
                        </a:rPr>
                        <a:t>Processing</a:t>
                      </a:r>
                      <a:r>
                        <a:rPr lang="en-US" baseline="0" dirty="0" smtClean="0">
                          <a:latin typeface="Arial" pitchFamily="34" charset="0"/>
                          <a:cs typeface="Arial" pitchFamily="34" charset="0"/>
                        </a:rPr>
                        <a:t> (expressive)</a:t>
                      </a:r>
                      <a:endParaRPr lang="en-US"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Trouble</a:t>
                      </a:r>
                      <a:r>
                        <a:rPr lang="en-US" baseline="0" dirty="0" smtClean="0">
                          <a:latin typeface="Arial" pitchFamily="34" charset="0"/>
                          <a:cs typeface="Arial" pitchFamily="34" charset="0"/>
                        </a:rPr>
                        <a:t> putting thoughts into words, tip of the tongue syndrome   </a:t>
                      </a:r>
                      <a:endParaRPr lang="en-US" dirty="0">
                        <a:latin typeface="Arial" pitchFamily="34" charset="0"/>
                        <a:cs typeface="Arial" pitchFamily="34" charset="0"/>
                      </a:endParaRPr>
                    </a:p>
                  </a:txBody>
                  <a:tcPr/>
                </a:tc>
              </a:tr>
              <a:tr h="877525">
                <a:tc rowSpan="2">
                  <a:txBody>
                    <a:bodyPr/>
                    <a:lstStyle/>
                    <a:p>
                      <a:r>
                        <a:rPr lang="en-US" dirty="0" smtClean="0">
                          <a:latin typeface="Arial" pitchFamily="34" charset="0"/>
                          <a:cs typeface="Arial" pitchFamily="34" charset="0"/>
                        </a:rPr>
                        <a:t>Problem solving (related</a:t>
                      </a:r>
                      <a:r>
                        <a:rPr lang="en-US" baseline="0" dirty="0" smtClean="0">
                          <a:latin typeface="Arial" pitchFamily="34" charset="0"/>
                          <a:cs typeface="Arial" pitchFamily="34" charset="0"/>
                        </a:rPr>
                        <a:t> to f</a:t>
                      </a:r>
                      <a:r>
                        <a:rPr lang="en-US" dirty="0" smtClean="0">
                          <a:latin typeface="Arial" pitchFamily="34" charset="0"/>
                          <a:cs typeface="Arial" pitchFamily="34" charset="0"/>
                        </a:rPr>
                        <a:t>rontal</a:t>
                      </a:r>
                      <a:r>
                        <a:rPr lang="en-US" baseline="0" dirty="0" smtClean="0">
                          <a:latin typeface="Arial" pitchFamily="34" charset="0"/>
                          <a:cs typeface="Arial" pitchFamily="34" charset="0"/>
                        </a:rPr>
                        <a:t> lobe &amp; temporal tip</a:t>
                      </a:r>
                    </a:p>
                    <a:p>
                      <a:r>
                        <a:rPr lang="en-US" baseline="0" dirty="0" smtClean="0">
                          <a:latin typeface="Arial" pitchFamily="34" charset="0"/>
                          <a:cs typeface="Arial" pitchFamily="34" charset="0"/>
                        </a:rPr>
                        <a:t>Injury)</a:t>
                      </a:r>
                      <a:endParaRPr lang="en-US"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Impulsive,</a:t>
                      </a:r>
                      <a:r>
                        <a:rPr lang="en-US" baseline="0" dirty="0" smtClean="0">
                          <a:latin typeface="Arial" pitchFamily="34" charset="0"/>
                          <a:cs typeface="Arial" pitchFamily="34" charset="0"/>
                        </a:rPr>
                        <a:t> easily frustrated, sexually </a:t>
                      </a:r>
                      <a:r>
                        <a:rPr lang="en-US" baseline="0" dirty="0" err="1" smtClean="0">
                          <a:latin typeface="Arial" pitchFamily="34" charset="0"/>
                          <a:cs typeface="Arial" pitchFamily="34" charset="0"/>
                        </a:rPr>
                        <a:t>disinhibited</a:t>
                      </a:r>
                      <a:r>
                        <a:rPr lang="en-US" baseline="0" dirty="0" smtClean="0">
                          <a:latin typeface="Arial" pitchFamily="34" charset="0"/>
                          <a:cs typeface="Arial" pitchFamily="34" charset="0"/>
                        </a:rPr>
                        <a:t>, verbally/physically combative, interpersonally inflexible, poorly organized</a:t>
                      </a:r>
                      <a:endParaRPr lang="en-US" dirty="0">
                        <a:latin typeface="Arial" pitchFamily="34" charset="0"/>
                        <a:cs typeface="Arial" pitchFamily="34" charset="0"/>
                      </a:endParaRPr>
                    </a:p>
                  </a:txBody>
                  <a:tcPr/>
                </a:tc>
              </a:tr>
              <a:tr h="329753">
                <a:tc vMerge="1">
                  <a:txBody>
                    <a:bodyPr/>
                    <a:lstStyle/>
                    <a:p>
                      <a:endParaRPr lang="en-US" dirty="0">
                        <a:latin typeface="Arial" pitchFamily="34" charset="0"/>
                        <a:cs typeface="Arial" pitchFamily="34" charset="0"/>
                      </a:endParaRPr>
                    </a:p>
                  </a:txBody>
                  <a:tcPr/>
                </a:tc>
                <a:tc rowSpan="2">
                  <a:txBody>
                    <a:bodyPr/>
                    <a:lstStyle/>
                    <a:p>
                      <a:r>
                        <a:rPr lang="en-US" baseline="0" dirty="0" smtClean="0">
                          <a:latin typeface="Arial" pitchFamily="34" charset="0"/>
                          <a:cs typeface="Arial" pitchFamily="34" charset="0"/>
                        </a:rPr>
                        <a:t> </a:t>
                      </a:r>
                      <a:endParaRPr lang="en-US" dirty="0">
                        <a:latin typeface="Arial" pitchFamily="34" charset="0"/>
                        <a:cs typeface="Arial" pitchFamily="34" charset="0"/>
                      </a:endParaRPr>
                    </a:p>
                  </a:txBody>
                  <a:tcPr/>
                </a:tc>
              </a:tr>
              <a:tr h="329753">
                <a:tc>
                  <a:txBody>
                    <a:bodyPr/>
                    <a:lstStyle/>
                    <a:p>
                      <a:endParaRPr lang="en-US" dirty="0">
                        <a:latin typeface="Arial" pitchFamily="34" charset="0"/>
                        <a:cs typeface="Arial" pitchFamily="34" charset="0"/>
                      </a:endParaRPr>
                    </a:p>
                  </a:txBody>
                  <a:tcPr/>
                </a:tc>
                <a:tc vMerge="1">
                  <a:txBody>
                    <a:bodyPr/>
                    <a:lstStyle/>
                    <a:p>
                      <a:endParaRPr lang="en-US" dirty="0">
                        <a:latin typeface="Arial" pitchFamily="34" charset="0"/>
                        <a:cs typeface="Arial" pitchFamily="34" charset="0"/>
                      </a:endParaRPr>
                    </a:p>
                  </a:txBody>
                  <a:tcPr/>
                </a:tc>
              </a:tr>
              <a:tr h="329753">
                <a:tc>
                  <a:txBody>
                    <a:bodyPr/>
                    <a:lstStyle/>
                    <a:p>
                      <a:r>
                        <a:rPr lang="en-US" dirty="0" smtClean="0"/>
                        <a:t>Attention</a:t>
                      </a:r>
                      <a:endParaRPr lang="en-US" dirty="0"/>
                    </a:p>
                  </a:txBody>
                  <a:tcPr>
                    <a:lnB w="12700" cmpd="sng">
                      <a:noFill/>
                    </a:lnB>
                  </a:tcPr>
                </a:tc>
                <a:tc>
                  <a:txBody>
                    <a:bodyPr/>
                    <a:lstStyle/>
                    <a:p>
                      <a:r>
                        <a:rPr lang="en-US" dirty="0" smtClean="0"/>
                        <a:t>Decreased</a:t>
                      </a:r>
                      <a:r>
                        <a:rPr lang="en-US" baseline="0" dirty="0" smtClean="0"/>
                        <a:t> ability to focus and sustain attention, difficulty splitting and dividing attention, can compromise memory for new information</a:t>
                      </a:r>
                      <a:endParaRPr lang="en-US" dirty="0"/>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304800" y="304800"/>
            <a:ext cx="8458200" cy="738664"/>
          </a:xfrm>
          <a:prstGeom prst="rect">
            <a:avLst/>
          </a:prstGeom>
          <a:noFill/>
          <a:ln w="9525">
            <a:noFill/>
            <a:miter lim="800000"/>
            <a:headEnd/>
            <a:tailEnd/>
          </a:ln>
        </p:spPr>
        <p:txBody>
          <a:bodyPr>
            <a:spAutoFit/>
          </a:bodyPr>
          <a:lstStyle/>
          <a:p>
            <a:pPr algn="ctr"/>
            <a:r>
              <a:rPr lang="en-US" sz="2400" b="1" dirty="0"/>
              <a:t>Possible Changes in Personality &amp; </a:t>
            </a:r>
            <a:r>
              <a:rPr lang="en-US" sz="2400" b="1" dirty="0" smtClean="0"/>
              <a:t>Behavior *</a:t>
            </a:r>
            <a:endParaRPr lang="en-US" sz="2400" b="1" dirty="0"/>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256869911"/>
              </p:ext>
            </p:extLst>
          </p:nvPr>
        </p:nvGraphicFramePr>
        <p:xfrm>
          <a:off x="1066800" y="914401"/>
          <a:ext cx="7086600" cy="5562598"/>
        </p:xfrm>
        <a:graphic>
          <a:graphicData uri="http://schemas.openxmlformats.org/drawingml/2006/table">
            <a:tbl>
              <a:tblPr firstRow="1" bandRow="1">
                <a:tableStyleId>{5C22544A-7EE6-4342-B048-85BDC9FD1C3A}</a:tableStyleId>
              </a:tblPr>
              <a:tblGrid>
                <a:gridCol w="3543300"/>
                <a:gridCol w="3543300"/>
              </a:tblGrid>
              <a:tr h="9749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Arial" pitchFamily="34" charset="0"/>
                          <a:cs typeface="Arial" pitchFamily="34" charset="0"/>
                        </a:rPr>
                        <a:t>Injury related problem</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Arial" pitchFamily="34" charset="0"/>
                          <a:cs typeface="Arial" pitchFamily="34" charset="0"/>
                        </a:rPr>
                        <a:t>How</a:t>
                      </a:r>
                      <a:r>
                        <a:rPr lang="en-US" sz="1800" baseline="0" dirty="0" smtClean="0">
                          <a:solidFill>
                            <a:schemeClr val="tx1"/>
                          </a:solidFill>
                          <a:latin typeface="Arial" pitchFamily="34" charset="0"/>
                          <a:cs typeface="Arial" pitchFamily="34" charset="0"/>
                        </a:rPr>
                        <a:t> it may affect a person functionally….</a:t>
                      </a:r>
                      <a:endParaRPr lang="en-US" sz="1800" dirty="0" smtClean="0">
                        <a:solidFill>
                          <a:schemeClr val="tx1"/>
                        </a:solidFill>
                        <a:latin typeface="Arial" pitchFamily="34" charset="0"/>
                        <a:cs typeface="Arial" pitchFamily="34" charset="0"/>
                      </a:endParaRPr>
                    </a:p>
                    <a:p>
                      <a:endParaRPr lang="en-US" dirty="0"/>
                    </a:p>
                  </a:txBody>
                  <a:tcPr/>
                </a:tc>
              </a:tr>
              <a:tr h="12674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Depression</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Flat</a:t>
                      </a:r>
                      <a:r>
                        <a:rPr lang="en-US" baseline="0" dirty="0" smtClean="0">
                          <a:latin typeface="Arial" pitchFamily="34" charset="0"/>
                          <a:cs typeface="Arial" pitchFamily="34" charset="0"/>
                        </a:rPr>
                        <a:t> affect, lack of initiation, sadness,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Arial" pitchFamily="34" charset="0"/>
                          <a:cs typeface="Arial" pitchFamily="34" charset="0"/>
                        </a:rPr>
                        <a:t>irritability </a:t>
                      </a:r>
                      <a:endParaRPr lang="en-US" dirty="0" smtClean="0">
                        <a:latin typeface="Arial" pitchFamily="34" charset="0"/>
                        <a:cs typeface="Arial" pitchFamily="34" charset="0"/>
                      </a:endParaRPr>
                    </a:p>
                    <a:p>
                      <a:endParaRPr lang="en-US" dirty="0"/>
                    </a:p>
                  </a:txBody>
                  <a:tcPr/>
                </a:tc>
              </a:tr>
              <a:tr h="9749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latin typeface="Arial" pitchFamily="34" charset="0"/>
                          <a:cs typeface="Arial" pitchFamily="34" charset="0"/>
                        </a:rPr>
                        <a:t>Unawareness</a:t>
                      </a:r>
                      <a:r>
                        <a:rPr lang="en-US" b="0" baseline="0" dirty="0" smtClean="0">
                          <a:latin typeface="Arial" pitchFamily="34" charset="0"/>
                          <a:cs typeface="Arial" pitchFamily="34" charset="0"/>
                        </a:rPr>
                        <a:t> </a:t>
                      </a:r>
                      <a:endParaRPr lang="en-US" b="0" dirty="0" smtClean="0">
                        <a:latin typeface="Arial" pitchFamily="34" charset="0"/>
                        <a:cs typeface="Arial" pitchFamily="34" charset="0"/>
                      </a:endParaRP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itchFamily="34" charset="0"/>
                          <a:cs typeface="Arial" pitchFamily="34" charset="0"/>
                        </a:rPr>
                        <a:t>Unable</a:t>
                      </a:r>
                      <a:r>
                        <a:rPr lang="en-US" baseline="0" dirty="0" smtClean="0">
                          <a:latin typeface="Arial" pitchFamily="34" charset="0"/>
                          <a:cs typeface="Arial" pitchFamily="34" charset="0"/>
                        </a:rPr>
                        <a:t> to take social cues from others</a:t>
                      </a:r>
                      <a:endParaRPr lang="en-US" dirty="0" smtClean="0">
                        <a:latin typeface="Arial" pitchFamily="34" charset="0"/>
                        <a:cs typeface="Arial" pitchFamily="34" charset="0"/>
                      </a:endParaRPr>
                    </a:p>
                    <a:p>
                      <a:endParaRPr lang="en-US" dirty="0"/>
                    </a:p>
                  </a:txBody>
                  <a:tcPr/>
                </a:tc>
              </a:tr>
              <a:tr h="395395">
                <a:tc>
                  <a:txBody>
                    <a:bodyPr/>
                    <a:lstStyle/>
                    <a:p>
                      <a:r>
                        <a:rPr lang="en-US" dirty="0" smtClean="0">
                          <a:latin typeface="Arial" pitchFamily="34" charset="0"/>
                          <a:cs typeface="Arial" pitchFamily="34" charset="0"/>
                        </a:rPr>
                        <a:t>Confabulation</a:t>
                      </a:r>
                      <a:endParaRPr lang="en-US"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“making</a:t>
                      </a:r>
                      <a:r>
                        <a:rPr lang="en-US" baseline="0" dirty="0" smtClean="0">
                          <a:latin typeface="Arial" pitchFamily="34" charset="0"/>
                          <a:cs typeface="Arial" pitchFamily="34" charset="0"/>
                        </a:rPr>
                        <a:t> up stories”</a:t>
                      </a:r>
                      <a:endParaRPr lang="en-US" dirty="0">
                        <a:latin typeface="Arial" pitchFamily="34" charset="0"/>
                        <a:cs typeface="Arial" pitchFamily="34" charset="0"/>
                      </a:endParaRPr>
                    </a:p>
                  </a:txBody>
                  <a:tcPr/>
                </a:tc>
              </a:tr>
              <a:tr h="974944">
                <a:tc>
                  <a:txBody>
                    <a:bodyPr/>
                    <a:lstStyle/>
                    <a:p>
                      <a:r>
                        <a:rPr lang="en-US" dirty="0" smtClean="0">
                          <a:latin typeface="Arial" pitchFamily="34" charset="0"/>
                          <a:cs typeface="Arial" pitchFamily="34" charset="0"/>
                        </a:rPr>
                        <a:t>Perservation</a:t>
                      </a:r>
                      <a:endParaRPr lang="en-US"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Gets</a:t>
                      </a:r>
                      <a:r>
                        <a:rPr lang="en-US" baseline="0" dirty="0" smtClean="0">
                          <a:latin typeface="Arial" pitchFamily="34" charset="0"/>
                          <a:cs typeface="Arial" pitchFamily="34" charset="0"/>
                        </a:rPr>
                        <a:t> “stuck” on a topic of conversation or physical action</a:t>
                      </a:r>
                      <a:endParaRPr lang="en-US" dirty="0">
                        <a:latin typeface="Arial" pitchFamily="34" charset="0"/>
                        <a:cs typeface="Arial" pitchFamily="34" charset="0"/>
                      </a:endParaRPr>
                    </a:p>
                  </a:txBody>
                  <a:tcPr/>
                </a:tc>
              </a:tr>
              <a:tr h="974944">
                <a:tc>
                  <a:txBody>
                    <a:bodyPr/>
                    <a:lstStyle/>
                    <a:p>
                      <a:r>
                        <a:rPr lang="en-US" dirty="0" smtClean="0">
                          <a:latin typeface="Arial" pitchFamily="34" charset="0"/>
                          <a:cs typeface="Arial" pitchFamily="34" charset="0"/>
                        </a:rPr>
                        <a:t>Anxiety</a:t>
                      </a:r>
                      <a:endParaRPr lang="en-US" dirty="0">
                        <a:latin typeface="Arial" pitchFamily="34" charset="0"/>
                        <a:cs typeface="Arial" pitchFamily="34" charset="0"/>
                      </a:endParaRPr>
                    </a:p>
                  </a:txBody>
                  <a:tcPr/>
                </a:tc>
                <a:tc>
                  <a:txBody>
                    <a:bodyPr/>
                    <a:lstStyle/>
                    <a:p>
                      <a:r>
                        <a:rPr lang="en-US" dirty="0" smtClean="0">
                          <a:latin typeface="Arial" pitchFamily="34" charset="0"/>
                          <a:cs typeface="Arial" pitchFamily="34" charset="0"/>
                        </a:rPr>
                        <a:t>Can</a:t>
                      </a:r>
                      <a:r>
                        <a:rPr lang="en-US" baseline="0" dirty="0" smtClean="0">
                          <a:latin typeface="Arial" pitchFamily="34" charset="0"/>
                          <a:cs typeface="Arial" pitchFamily="34" charset="0"/>
                        </a:rPr>
                        <a:t> exacerbate other cognitive/behavioral problems</a:t>
                      </a:r>
                      <a:endParaRPr lang="en-US" dirty="0">
                        <a:latin typeface="Arial" pitchFamily="34" charset="0"/>
                        <a:cs typeface="Arial" pitchFamily="34" charset="0"/>
                      </a:endParaRPr>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latin typeface="Arial" pitchFamily="34" charset="0"/>
                <a:cs typeface="Arial" pitchFamily="34" charset="0"/>
              </a:rPr>
              <a:t>Functional Clues to a possible HX of BI</a:t>
            </a:r>
            <a:endParaRPr lang="en-US" b="1"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r>
              <a:rPr lang="en-US" dirty="0" smtClean="0"/>
              <a:t>Does the individual need reminders to perform basic ADLS?</a:t>
            </a:r>
          </a:p>
          <a:p>
            <a:r>
              <a:rPr lang="en-US" dirty="0" smtClean="0"/>
              <a:t>Does the individual need reminders to perform higher level ADLS such as cooking &amp; community activities and/or are they a safety risk if they use a stove etc.</a:t>
            </a:r>
          </a:p>
          <a:p>
            <a:r>
              <a:rPr lang="en-US" dirty="0" smtClean="0"/>
              <a:t>Does the individual need assistance to remember appointments , do they lose their way in the community?</a:t>
            </a:r>
          </a:p>
          <a:p>
            <a:r>
              <a:rPr lang="en-US" dirty="0" smtClean="0"/>
              <a:t>Does the individual have a history of losing jobs?</a:t>
            </a:r>
          </a:p>
          <a:p>
            <a:r>
              <a:rPr lang="en-US" dirty="0" smtClean="0"/>
              <a:t>Do you note any attempt by the individual to use strategies to support memory, attention, processing etc?</a:t>
            </a:r>
          </a:p>
          <a:p>
            <a:r>
              <a:rPr lang="en-US" dirty="0" smtClean="0"/>
              <a:t>Are they orientated X3?</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latin typeface="Arial" pitchFamily="34" charset="0"/>
                <a:cs typeface="Arial" pitchFamily="34" charset="0"/>
              </a:rPr>
              <a:t>Other Considerations…</a:t>
            </a:r>
            <a:endParaRPr lang="en-US" b="1"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lstStyle/>
          <a:p>
            <a:r>
              <a:rPr lang="en-US" dirty="0" smtClean="0"/>
              <a:t>Did the individual experience abuse as a child, did the individual’s  mother drink during pregnancy?</a:t>
            </a:r>
          </a:p>
          <a:p>
            <a:r>
              <a:rPr lang="en-US" dirty="0" smtClean="0"/>
              <a:t>Does the individual report they received special education services in school?</a:t>
            </a:r>
          </a:p>
          <a:p>
            <a:r>
              <a:rPr lang="en-US" dirty="0" smtClean="0"/>
              <a:t>Does the individual have a history of losing jobs?</a:t>
            </a:r>
          </a:p>
          <a:p>
            <a:r>
              <a:rPr lang="en-US" dirty="0" smtClean="0"/>
              <a:t>Do the professionals working with the individual report that they often feel like they are starting from square one in each session/appointment (e.g. little or no follow through on between session assignments such as collecting/completing paperwork)</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latin typeface="Arial" pitchFamily="34" charset="0"/>
                <a:cs typeface="Arial" pitchFamily="34" charset="0"/>
              </a:rPr>
              <a:t>Obtaining supporting data for a history of BI</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solidFill>
                  <a:schemeClr val="tx1"/>
                </a:solidFill>
                <a:latin typeface="Arial" pitchFamily="34" charset="0"/>
                <a:cs typeface="Arial" pitchFamily="34" charset="0"/>
              </a:rPr>
              <a:t>Obtaining a snap shot of “before” TBI- was there a dramatic loss of functioning at home, work and community post the TBI? Did the individual…*</a:t>
            </a:r>
            <a:endParaRPr lang="en-US" sz="2400"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a:xfrm>
            <a:off x="457200" y="1219200"/>
            <a:ext cx="8229600" cy="3962400"/>
          </a:xfrm>
        </p:spPr>
        <p:txBody>
          <a:bodyPr>
            <a:normAutofit/>
          </a:bodyPr>
          <a:lstStyle/>
          <a:p>
            <a:r>
              <a:rPr lang="en-US" sz="2800" dirty="0" smtClean="0"/>
              <a:t>Have a stable employment history?</a:t>
            </a:r>
          </a:p>
          <a:p>
            <a:r>
              <a:rPr lang="en-US" sz="2800" dirty="0" smtClean="0"/>
              <a:t>Have no or an insignificant legal history?</a:t>
            </a:r>
          </a:p>
          <a:p>
            <a:r>
              <a:rPr lang="en-US" sz="2800" dirty="0" smtClean="0"/>
              <a:t>Graduate from high school, attend college or trade/vocational training?</a:t>
            </a:r>
          </a:p>
          <a:p>
            <a:r>
              <a:rPr lang="en-US" sz="2800" dirty="0" smtClean="0"/>
              <a:t>Manage any or all of the above despite other health or behavioral health issues? *</a:t>
            </a:r>
            <a:endParaRPr lang="en-US" sz="2800" dirty="0"/>
          </a:p>
          <a:p>
            <a:r>
              <a:rPr lang="en-US" sz="2800" dirty="0" smtClean="0"/>
              <a:t>Have social ties, including; family, volunteering, church, hobbies etc.</a:t>
            </a:r>
            <a:endParaRPr lang="en-US" sz="2800" dirty="0"/>
          </a:p>
        </p:txBody>
      </p:sp>
      <p:sp>
        <p:nvSpPr>
          <p:cNvPr id="4" name="TextBox 3"/>
          <p:cNvSpPr txBox="1"/>
          <p:nvPr/>
        </p:nvSpPr>
        <p:spPr>
          <a:xfrm>
            <a:off x="381000" y="5105400"/>
            <a:ext cx="8382000" cy="923330"/>
          </a:xfrm>
          <a:prstGeom prst="rect">
            <a:avLst/>
          </a:prstGeom>
          <a:noFill/>
        </p:spPr>
        <p:txBody>
          <a:bodyPr wrap="square" rtlCol="0">
            <a:spAutoFit/>
          </a:bodyPr>
          <a:lstStyle/>
          <a:p>
            <a:pPr algn="ctr"/>
            <a:r>
              <a:rPr lang="en-US" b="1" dirty="0" smtClean="0"/>
              <a:t>Keep in mind for some individuals, who grow up in chaotic environments, there may</a:t>
            </a:r>
          </a:p>
          <a:p>
            <a:pPr algn="ctr"/>
            <a:r>
              <a:rPr lang="en-US" b="1" dirty="0" smtClean="0"/>
              <a:t>be no clear cut “before” in terms of their functional status. </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latin typeface="Arial" pitchFamily="34" charset="0"/>
                <a:cs typeface="Arial" pitchFamily="34" charset="0"/>
              </a:rPr>
              <a:t>Conduct the OSU TBI-ID</a:t>
            </a:r>
            <a:endParaRPr lang="en-US" sz="5400" b="1" dirty="0">
              <a:solidFill>
                <a:schemeClr val="tx1"/>
              </a:solidFill>
              <a:latin typeface="Arial" pitchFamily="34" charset="0"/>
              <a:cs typeface="Arial" pitchFamily="34" charset="0"/>
            </a:endParaRPr>
          </a:p>
        </p:txBody>
      </p:sp>
      <p:sp>
        <p:nvSpPr>
          <p:cNvPr id="3" name="Rectangle 2"/>
          <p:cNvSpPr/>
          <p:nvPr/>
        </p:nvSpPr>
        <p:spPr>
          <a:xfrm>
            <a:off x="914401" y="1676400"/>
            <a:ext cx="7848600" cy="3693319"/>
          </a:xfrm>
          <a:prstGeom prst="rect">
            <a:avLst/>
          </a:prstGeom>
        </p:spPr>
        <p:txBody>
          <a:bodyPr wrap="square">
            <a:spAutoFit/>
          </a:bodyPr>
          <a:lstStyle/>
          <a:p>
            <a:pPr algn="ctr"/>
            <a:r>
              <a:rPr lang="en-US" sz="5400" b="1" dirty="0" smtClean="0">
                <a:latin typeface="Arial" pitchFamily="34" charset="0"/>
                <a:cs typeface="Arial" pitchFamily="34" charset="0"/>
                <a:hlinkClick r:id="rId2"/>
              </a:rPr>
              <a:t>http://ohiovalley.org/tbi-id-method</a:t>
            </a:r>
            <a:r>
              <a:rPr lang="en-US" dirty="0" smtClean="0">
                <a:hlinkClick r:id="rId2"/>
              </a:rPr>
              <a:t>/</a:t>
            </a:r>
            <a:endParaRPr lang="en-US" dirty="0" smtClean="0"/>
          </a:p>
          <a:p>
            <a:endParaRPr lang="en-US" dirty="0" smtClean="0"/>
          </a:p>
          <a:p>
            <a:pPr algn="ctr"/>
            <a:r>
              <a:rPr lang="en-US" sz="3600" dirty="0" smtClean="0"/>
              <a:t>This short tutorial via text and video walks the viewer through the administration of the screening tool</a:t>
            </a:r>
            <a:endParaRPr lang="en-US"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752600"/>
          </a:xfrm>
        </p:spPr>
        <p:txBody>
          <a:bodyPr>
            <a:normAutofit/>
          </a:bodyPr>
          <a:lstStyle/>
          <a:p>
            <a:r>
              <a:rPr lang="en-US" sz="3600" b="1" dirty="0" smtClean="0">
                <a:solidFill>
                  <a:schemeClr val="tx1"/>
                </a:solidFill>
                <a:latin typeface="Arial" pitchFamily="34" charset="0"/>
                <a:cs typeface="Arial" pitchFamily="34" charset="0"/>
              </a:rPr>
              <a:t>Watch Dr. Corrigan’s 1-hour webinar, information contained therein can be incorporated into the MSR  </a:t>
            </a:r>
            <a:endParaRPr lang="en-US" sz="3600" b="1" dirty="0">
              <a:solidFill>
                <a:schemeClr val="tx1"/>
              </a:solidFill>
              <a:latin typeface="Arial" pitchFamily="34" charset="0"/>
              <a:cs typeface="Arial" pitchFamily="34" charset="0"/>
            </a:endParaRPr>
          </a:p>
        </p:txBody>
      </p:sp>
      <p:sp>
        <p:nvSpPr>
          <p:cNvPr id="3" name="TextBox 2"/>
          <p:cNvSpPr txBox="1"/>
          <p:nvPr/>
        </p:nvSpPr>
        <p:spPr>
          <a:xfrm>
            <a:off x="1066800" y="2438400"/>
            <a:ext cx="7041681" cy="3477875"/>
          </a:xfrm>
          <a:prstGeom prst="rect">
            <a:avLst/>
          </a:prstGeom>
          <a:noFill/>
        </p:spPr>
        <p:txBody>
          <a:bodyPr wrap="square" rtlCol="0">
            <a:spAutoFit/>
          </a:bodyPr>
          <a:lstStyle/>
          <a:p>
            <a:pPr algn="ctr"/>
            <a:r>
              <a:rPr lang="en-US" sz="4400" b="1" i="1" dirty="0" smtClean="0">
                <a:latin typeface="Arial" pitchFamily="34" charset="0"/>
                <a:cs typeface="Arial" pitchFamily="34" charset="0"/>
              </a:rPr>
              <a:t>The webinar discusses the link between TBI and Behavioral Health and provides a brief overview of the OSU TBI-ID</a:t>
            </a:r>
            <a:endParaRPr lang="en-US" sz="4400" b="1" i="1"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solidFill>
                  <a:schemeClr val="tx1"/>
                </a:solidFill>
                <a:latin typeface="Arial" pitchFamily="34" charset="0"/>
                <a:cs typeface="Arial" pitchFamily="34" charset="0"/>
              </a:rPr>
              <a:t>We will Discuss Today:</a:t>
            </a:r>
            <a:endParaRPr lang="en-US" sz="4400" b="1"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r>
              <a:rPr lang="en-US" sz="3200" dirty="0" smtClean="0">
                <a:latin typeface="Arial" pitchFamily="34" charset="0"/>
                <a:cs typeface="Arial" pitchFamily="34" charset="0"/>
              </a:rPr>
              <a:t>What are TBI and ABI?</a:t>
            </a:r>
          </a:p>
          <a:p>
            <a:r>
              <a:rPr lang="en-US" sz="3200" dirty="0" smtClean="0">
                <a:latin typeface="Arial" pitchFamily="34" charset="0"/>
                <a:cs typeface="Arial" pitchFamily="34" charset="0"/>
              </a:rPr>
              <a:t>Who and How Many Are Affected?</a:t>
            </a:r>
          </a:p>
          <a:p>
            <a:r>
              <a:rPr lang="en-US" sz="3200" dirty="0" smtClean="0">
                <a:latin typeface="Arial" pitchFamily="34" charset="0"/>
                <a:cs typeface="Arial" pitchFamily="34" charset="0"/>
              </a:rPr>
              <a:t>How a history of brain injury can create barriers to behavioral health and success in the community, workplace and in making and maintaining relationships</a:t>
            </a:r>
          </a:p>
          <a:p>
            <a:r>
              <a:rPr lang="en-US" sz="3200" dirty="0" smtClean="0">
                <a:latin typeface="Arial" pitchFamily="34" charset="0"/>
                <a:cs typeface="Arial" pitchFamily="34" charset="0"/>
              </a:rPr>
              <a:t>Supporting the functional impact of brain injury via documentation and prescriptive assessment </a:t>
            </a:r>
          </a:p>
          <a:p>
            <a:endParaRPr lang="en-US" sz="3200" dirty="0" smtClean="0">
              <a:latin typeface="Arial" pitchFamily="34" charset="0"/>
              <a:cs typeface="Arial" pitchFamily="34" charset="0"/>
            </a:endParaRPr>
          </a:p>
          <a:p>
            <a:endParaRPr lang="en-US" sz="3200"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1981200"/>
            <a:ext cx="8686800" cy="3478213"/>
          </a:xfrm>
          <a:prstGeom prst="rect">
            <a:avLst/>
          </a:prstGeom>
          <a:noFill/>
        </p:spPr>
        <p:txBody>
          <a:bodyPr>
            <a:spAutoFit/>
          </a:bodyPr>
          <a:lstStyle/>
          <a:p>
            <a:pPr algn="ctr">
              <a:defRPr/>
            </a:pPr>
            <a:r>
              <a:rPr lang="en-US" sz="4800" b="1" i="1" dirty="0">
                <a:latin typeface="Arial" pitchFamily="34" charset="0"/>
                <a:cs typeface="Arial" pitchFamily="34" charset="0"/>
              </a:rPr>
              <a:t>“What if There is a Traumatic Brain Injury?”</a:t>
            </a:r>
          </a:p>
          <a:p>
            <a:pPr algn="ctr">
              <a:defRPr/>
            </a:pPr>
            <a:r>
              <a:rPr lang="en-US" sz="2800" b="1" dirty="0">
                <a:latin typeface="Arial" pitchFamily="34" charset="0"/>
                <a:cs typeface="Arial" pitchFamily="34" charset="0"/>
              </a:rPr>
              <a:t>A Product of the Ohio Valley Center for Brain Injury Prevention and Rehabilitation</a:t>
            </a:r>
          </a:p>
          <a:p>
            <a:pPr algn="ctr">
              <a:defRPr/>
            </a:pPr>
            <a:r>
              <a:rPr lang="en-US" sz="2800" b="1" dirty="0">
                <a:latin typeface="Arial" pitchFamily="34" charset="0"/>
                <a:cs typeface="Arial" pitchFamily="34" charset="0"/>
              </a:rPr>
              <a:t>John Corrigan PhD</a:t>
            </a:r>
          </a:p>
          <a:p>
            <a:pPr algn="ctr">
              <a:defRPr/>
            </a:pPr>
            <a:r>
              <a:rPr lang="en-US" sz="2000" b="1" dirty="0">
                <a:latin typeface="Arial" pitchFamily="34" charset="0"/>
                <a:cs typeface="Arial" pitchFamily="34" charset="0"/>
              </a:rPr>
              <a:t>Director, Ohio Valley Center for Brain Injury Prevention and Rehabilitation, The Ohio State University; Columbus, Ohio.</a:t>
            </a:r>
          </a:p>
        </p:txBody>
      </p:sp>
      <p:sp>
        <p:nvSpPr>
          <p:cNvPr id="19459" name="TextBox 3"/>
          <p:cNvSpPr txBox="1">
            <a:spLocks noChangeArrowheads="1"/>
          </p:cNvSpPr>
          <p:nvPr/>
        </p:nvSpPr>
        <p:spPr bwMode="auto">
          <a:xfrm>
            <a:off x="990600" y="5334000"/>
            <a:ext cx="7162800" cy="1323975"/>
          </a:xfrm>
          <a:prstGeom prst="rect">
            <a:avLst/>
          </a:prstGeom>
          <a:noFill/>
          <a:ln w="9525">
            <a:noFill/>
            <a:miter lim="800000"/>
            <a:headEnd/>
            <a:tailEnd/>
          </a:ln>
        </p:spPr>
        <p:txBody>
          <a:bodyPr>
            <a:spAutoFit/>
          </a:bodyPr>
          <a:lstStyle/>
          <a:p>
            <a:pPr algn="ctr"/>
            <a:endParaRPr lang="en-US" sz="2000"/>
          </a:p>
          <a:p>
            <a:pPr algn="ctr"/>
            <a:endParaRPr lang="en-US" sz="2000"/>
          </a:p>
          <a:p>
            <a:pPr algn="ctr"/>
            <a:r>
              <a:rPr lang="en-US" sz="2000"/>
              <a:t>http://ohiovalley.org/informationeducation/whatif/index.cfm</a:t>
            </a:r>
          </a:p>
        </p:txBody>
      </p:sp>
      <p:pic>
        <p:nvPicPr>
          <p:cNvPr id="19460" name="Picture 4" descr="Image result for pictures of John Corrigan Ph.D"/>
          <p:cNvPicPr>
            <a:picLocks noChangeAspect="1" noChangeArrowheads="1"/>
          </p:cNvPicPr>
          <p:nvPr/>
        </p:nvPicPr>
        <p:blipFill>
          <a:blip r:embed="rId2" cstate="print"/>
          <a:srcRect/>
          <a:stretch>
            <a:fillRect/>
          </a:stretch>
        </p:blipFill>
        <p:spPr bwMode="auto">
          <a:xfrm>
            <a:off x="533400" y="228600"/>
            <a:ext cx="2362200" cy="18288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chemeClr val="tx1"/>
                </a:solidFill>
                <a:latin typeface="Arial" pitchFamily="34" charset="0"/>
                <a:cs typeface="Arial" pitchFamily="34" charset="0"/>
              </a:rPr>
              <a:t>Tips Regarding Supporting Documentation</a:t>
            </a:r>
            <a:endParaRPr lang="en-US" sz="3600" b="1"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lstStyle/>
          <a:p>
            <a:r>
              <a:rPr lang="en-US" sz="2800" dirty="0" smtClean="0"/>
              <a:t>Be mindful that a standard psychological assessment may not provide information regarding the ability to learn new information and/or ability to apply information in novel situations (executive functioning)</a:t>
            </a:r>
          </a:p>
          <a:p>
            <a:r>
              <a:rPr lang="en-US" sz="2800" dirty="0" smtClean="0"/>
              <a:t>Obtaining a full neuropsychological evaluation may not be feasible, however there are alternative ways to gather information regarding executive functioning skills that can support your observations and the individual’s self-report in addition to the OSU TBI-ID</a:t>
            </a:r>
          </a:p>
          <a:p>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solidFill>
                <a:latin typeface="Arial" pitchFamily="34" charset="0"/>
                <a:cs typeface="Arial" pitchFamily="34" charset="0"/>
              </a:rPr>
              <a:t>Tips Regarding Supporting Documentation</a:t>
            </a:r>
            <a:endParaRPr lang="en-US" dirty="0">
              <a:solidFill>
                <a:schemeClr val="tx1"/>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lnSpcReduction="10000"/>
          </a:bodyPr>
          <a:lstStyle/>
          <a:p>
            <a:r>
              <a:rPr lang="en-US" dirty="0" smtClean="0"/>
              <a:t>If the individual reports they were treated for a BI but can recall the geographic area generally but not the facility or facilities specifically, ask that they sign multiple releases of information and send them to hospitals/rehabilitation facilities in that area</a:t>
            </a:r>
          </a:p>
          <a:p>
            <a:r>
              <a:rPr lang="en-US" dirty="0" smtClean="0"/>
              <a:t>Assessments and reports from OT and SLP’s can be very informative regarding cognitive skills</a:t>
            </a:r>
          </a:p>
          <a:p>
            <a:r>
              <a:rPr lang="en-US" dirty="0" smtClean="0"/>
              <a:t>Although used primarily with older adults, both the Mini-Mental State Exam and the Montreal Cognitive Assessment (</a:t>
            </a:r>
            <a:r>
              <a:rPr lang="en-US" dirty="0" err="1" smtClean="0"/>
              <a:t>MoCA</a:t>
            </a:r>
            <a:r>
              <a:rPr lang="en-US" dirty="0" smtClean="0"/>
              <a:t>) assess working memory. The </a:t>
            </a:r>
            <a:r>
              <a:rPr lang="en-US" dirty="0" err="1" smtClean="0"/>
              <a:t>MoCA</a:t>
            </a:r>
            <a:r>
              <a:rPr lang="en-US" dirty="0" smtClean="0"/>
              <a:t> also addresses abstract thinking, memory, verbal memory and executive skills. It is </a:t>
            </a:r>
            <a:r>
              <a:rPr lang="en-US" dirty="0" err="1" smtClean="0"/>
              <a:t>normed</a:t>
            </a:r>
            <a:r>
              <a:rPr lang="en-US" dirty="0" smtClean="0"/>
              <a:t> on individuals 55-85.</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solidFill>
                  <a:schemeClr val="tx1"/>
                </a:solidFill>
                <a:latin typeface="Arial" pitchFamily="34" charset="0"/>
                <a:cs typeface="Arial" pitchFamily="34" charset="0"/>
              </a:rPr>
              <a:t>Tips Regarding Supporting Documentation, if there is the possibility of a neuropsychological evaluation, the following tests should be requested</a:t>
            </a:r>
            <a:endParaRPr lang="en-US" sz="2400" dirty="0"/>
          </a:p>
        </p:txBody>
      </p:sp>
      <p:sp>
        <p:nvSpPr>
          <p:cNvPr id="3" name="Content Placeholder 2"/>
          <p:cNvSpPr>
            <a:spLocks noGrp="1"/>
          </p:cNvSpPr>
          <p:nvPr>
            <p:ph sz="quarter" idx="1"/>
          </p:nvPr>
        </p:nvSpPr>
        <p:spPr/>
        <p:txBody>
          <a:bodyPr/>
          <a:lstStyle/>
          <a:p>
            <a:r>
              <a:rPr lang="en-US" dirty="0" smtClean="0"/>
              <a:t>Wisconsin Card Sorting Test- </a:t>
            </a:r>
          </a:p>
          <a:p>
            <a:r>
              <a:rPr lang="en-US" dirty="0" smtClean="0"/>
              <a:t>Trail Making A &amp; B</a:t>
            </a:r>
          </a:p>
          <a:p>
            <a:r>
              <a:rPr lang="en-US" dirty="0" smtClean="0"/>
              <a:t>Wechsler Adult Intelligence Scale IV</a:t>
            </a:r>
          </a:p>
          <a:p>
            <a:r>
              <a:rPr lang="en-US" dirty="0" smtClean="0"/>
              <a:t>Wechsler Memory Scale IV</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752600"/>
          </a:xfrm>
        </p:spPr>
        <p:txBody>
          <a:bodyPr>
            <a:normAutofit/>
          </a:bodyPr>
          <a:lstStyle/>
          <a:p>
            <a:r>
              <a:rPr lang="en-US" sz="4400" dirty="0" smtClean="0">
                <a:solidFill>
                  <a:schemeClr val="tx1"/>
                </a:solidFill>
                <a:latin typeface="Arial" pitchFamily="34" charset="0"/>
                <a:cs typeface="Arial" pitchFamily="34" charset="0"/>
              </a:rPr>
              <a:t>Language from a Support Letter for VA benefits: TBI &amp; PTSD *</a:t>
            </a:r>
            <a:endParaRPr lang="en-US" sz="4400" dirty="0">
              <a:solidFill>
                <a:schemeClr val="tx1"/>
              </a:solidFill>
              <a:latin typeface="Arial" pitchFamily="34" charset="0"/>
              <a:cs typeface="Arial" pitchFamily="34" charset="0"/>
            </a:endParaRPr>
          </a:p>
        </p:txBody>
      </p:sp>
      <p:sp>
        <p:nvSpPr>
          <p:cNvPr id="1025" name="Rectangle 1"/>
          <p:cNvSpPr>
            <a:spLocks noChangeArrowheads="1"/>
          </p:cNvSpPr>
          <p:nvPr/>
        </p:nvSpPr>
        <p:spPr bwMode="auto">
          <a:xfrm>
            <a:off x="685800" y="1914725"/>
            <a:ext cx="80772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“A few years following the shooting at Fort X (    )   chose not to reenlist and left the Army. He felt returning to civilian life would open up a variety of educational and career opportunities not available to him in the service. However, the army provided something that was critical to his successful functioning day to day following his injuries, and that is structure. While in the military the expectations were laid out for him, literally day to day he knew exactly what to do. In the civilian world, we are expected to impose structure on our lives, make decisions that are in our best</a:t>
            </a:r>
            <a:r>
              <a:rPr kumimoji="0" lang="en-US" b="0" i="0" u="none" strike="noStrike" cap="none" normalizeH="0" dirty="0" smtClean="0">
                <a:ln>
                  <a:noFill/>
                </a:ln>
                <a:solidFill>
                  <a:schemeClr val="tx1"/>
                </a:solidFill>
                <a:effectLst/>
                <a:latin typeface="Arial" pitchFamily="34" charset="0"/>
                <a:ea typeface="Times New Roman" pitchFamily="18" charset="0"/>
                <a:cs typeface="Times New Roman" pitchFamily="18" charset="0"/>
              </a:rPr>
              <a:t>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interest and follow through with our responsibilities. </a:t>
            </a:r>
            <a:r>
              <a:rPr kumimoji="0" lang="en-US" b="0" i="0" u="none" strike="noStrike" cap="none" normalizeH="0" baseline="0" dirty="0" smtClean="0">
                <a:ln>
                  <a:noFill/>
                </a:ln>
                <a:solidFill>
                  <a:srgbClr val="FF0000"/>
                </a:solidFill>
                <a:effectLst/>
                <a:latin typeface="Arial" pitchFamily="34" charset="0"/>
                <a:ea typeface="Times New Roman" pitchFamily="18" charset="0"/>
                <a:cs typeface="Times New Roman" pitchFamily="18" charset="0"/>
              </a:rPr>
              <a:t>The ability to multitask and make thoughtful, measured decisions are high level cognitive skills that most of us take for granted.</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For individuals who receive a blow or blows to the temporal/frontal regions of their brain, this skill can be compromised. Although it is related to organic brain damage, the behavioral manifestations of the damage often looks to the casual observer as if the person is unmotivated, lazy, self-centered, disorganized and impulsive.” </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latin typeface="Arial" pitchFamily="34" charset="0"/>
                <a:cs typeface="Arial" pitchFamily="34" charset="0"/>
              </a:rPr>
              <a:t>Language from a Support Letter for SSDI benefits *</a:t>
            </a:r>
            <a:endParaRPr lang="en-US" dirty="0">
              <a:solidFill>
                <a:schemeClr val="tx1"/>
              </a:solidFill>
              <a:latin typeface="Arial" pitchFamily="34" charset="0"/>
              <a:cs typeface="Arial" pitchFamily="34" charset="0"/>
            </a:endParaRPr>
          </a:p>
        </p:txBody>
      </p:sp>
      <p:sp>
        <p:nvSpPr>
          <p:cNvPr id="3" name="TextBox 2"/>
          <p:cNvSpPr txBox="1"/>
          <p:nvPr/>
        </p:nvSpPr>
        <p:spPr>
          <a:xfrm>
            <a:off x="609601" y="1600200"/>
            <a:ext cx="8305799" cy="4678204"/>
          </a:xfrm>
          <a:prstGeom prst="rect">
            <a:avLst/>
          </a:prstGeom>
          <a:noFill/>
        </p:spPr>
        <p:txBody>
          <a:bodyPr wrap="square" rtlCol="0">
            <a:spAutoFit/>
          </a:bodyPr>
          <a:lstStyle/>
          <a:p>
            <a:r>
              <a:rPr lang="en-US" sz="2000" dirty="0" smtClean="0">
                <a:latin typeface="Arial" pitchFamily="34" charset="0"/>
                <a:cs typeface="Arial" pitchFamily="34" charset="0"/>
              </a:rPr>
              <a:t>“Cognitively,  (              ) brain injury has resulted in some right side weakness and some cognitive deficits.  She has moderate deficits in attention and immediate memory but her speech is within normal limits.   She has continued to make progress in these areas.  She has residual impairments in verbal fluency, visual motor tracking, verbal memory and construction.  Secondary to (           ) brain injury, her cognitive impairments limit her attention, insight, judgment, and ability to make informed decisions.  (            )  demonstrates significant problems with mood regulation and impulsivity. (         ) presents as social and alert.  When asked direct questions, she is able to verbalize her responses on topic.  (        ) is oriented to time, place and person.  She can follow When given a simple three step command, she can successfully complete three steps, however, she breaks down if there are more than 4 or 5 steps, especially if the information is novel.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latin typeface="Arial" pitchFamily="34" charset="0"/>
                <a:cs typeface="Arial" pitchFamily="34" charset="0"/>
              </a:rPr>
              <a:t>Questions?</a:t>
            </a:r>
            <a:endParaRPr lang="en-US" b="1" dirty="0">
              <a:solidFill>
                <a:schemeClr val="tx1"/>
              </a:solidFill>
              <a:latin typeface="Arial" pitchFamily="34" charset="0"/>
              <a:cs typeface="Arial" pitchFamily="34" charset="0"/>
            </a:endParaRPr>
          </a:p>
        </p:txBody>
      </p:sp>
      <p:pic>
        <p:nvPicPr>
          <p:cNvPr id="1026" name="Picture 2" descr="C:\Users\Aedmonston.OAS\AppData\Local\Microsoft\Windows\Temporary Internet Files\Content.IE5\WJN7L9MA\Question-Mark-pink[1].jpg"/>
          <p:cNvPicPr>
            <a:picLocks noChangeAspect="1" noChangeArrowheads="1"/>
          </p:cNvPicPr>
          <p:nvPr/>
        </p:nvPicPr>
        <p:blipFill>
          <a:blip r:embed="rId2" cstate="print"/>
          <a:srcRect/>
          <a:stretch>
            <a:fillRect/>
          </a:stretch>
        </p:blipFill>
        <p:spPr bwMode="auto">
          <a:xfrm>
            <a:off x="3302000" y="1689100"/>
            <a:ext cx="2540000" cy="34798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b="1" dirty="0" smtClean="0">
                <a:solidFill>
                  <a:schemeClr val="tx1"/>
                </a:solidFill>
                <a:latin typeface="Arial" panose="020B0604020202020204" pitchFamily="34" charset="0"/>
              </a:rPr>
              <a:t>RESOURCES</a:t>
            </a:r>
          </a:p>
        </p:txBody>
      </p:sp>
      <p:sp>
        <p:nvSpPr>
          <p:cNvPr id="83971" name="Rectangle 3"/>
          <p:cNvSpPr>
            <a:spLocks noGrp="1" noChangeArrowheads="1"/>
          </p:cNvSpPr>
          <p:nvPr>
            <p:ph type="body" idx="1"/>
          </p:nvPr>
        </p:nvSpPr>
        <p:spPr>
          <a:xfrm>
            <a:off x="685800" y="1981200"/>
            <a:ext cx="7772400" cy="4495800"/>
          </a:xfrm>
        </p:spPr>
        <p:txBody>
          <a:bodyPr>
            <a:normAutofit fontScale="92500" lnSpcReduction="10000"/>
          </a:bodyPr>
          <a:lstStyle/>
          <a:p>
            <a:r>
              <a:rPr lang="en-US" sz="2800" dirty="0" smtClean="0">
                <a:latin typeface="Arial" panose="020B0604020202020204" pitchFamily="34" charset="0"/>
              </a:rPr>
              <a:t>Brain Injury Association of America 703-236-6000, www.biausa.org</a:t>
            </a:r>
          </a:p>
          <a:p>
            <a:r>
              <a:rPr lang="en-US" sz="2800" dirty="0" smtClean="0">
                <a:latin typeface="Arial" panose="020B0604020202020204" pitchFamily="34" charset="0"/>
              </a:rPr>
              <a:t>Brain Injury Association of Maryland 410-448-2924, www.biamd.org</a:t>
            </a:r>
          </a:p>
          <a:p>
            <a:r>
              <a:rPr lang="en-US" sz="2800" dirty="0" smtClean="0">
                <a:latin typeface="Arial" panose="020B0604020202020204" pitchFamily="34" charset="0"/>
              </a:rPr>
              <a:t>Ohio Valley Center For Brain Injury Prevention and Rehabilitation, 614-293-3802, www.ohiovalley.org. Excellent SA TX resource &amp; information</a:t>
            </a:r>
          </a:p>
          <a:p>
            <a:r>
              <a:rPr lang="en-US" sz="2800" dirty="0" smtClean="0">
                <a:latin typeface="Arial" panose="020B0604020202020204" pitchFamily="34" charset="0"/>
                <a:hlinkClick r:id="rId3"/>
              </a:rPr>
              <a:t>www.brainline.org</a:t>
            </a:r>
            <a:r>
              <a:rPr lang="en-US" sz="2800" dirty="0" smtClean="0">
                <a:latin typeface="Arial" panose="020B0604020202020204" pitchFamily="34" charset="0"/>
              </a:rPr>
              <a:t> , wealth of information and supports available for individuals with brain injury, their families and professionals.</a:t>
            </a:r>
          </a:p>
        </p:txBody>
      </p:sp>
    </p:spTree>
    <p:extLst>
      <p:ext uri="{BB962C8B-B14F-4D97-AF65-F5344CB8AC3E}">
        <p14:creationId xmlns:p14="http://schemas.microsoft.com/office/powerpoint/2010/main" val="31477982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ctrTitle"/>
          </p:nvPr>
        </p:nvSpPr>
        <p:spPr>
          <a:xfrm>
            <a:off x="762000" y="838200"/>
            <a:ext cx="7772400" cy="1143000"/>
          </a:xfrm>
        </p:spPr>
        <p:txBody>
          <a:bodyPr/>
          <a:lstStyle/>
          <a:p>
            <a:r>
              <a:rPr lang="en-US" sz="5400" b="1" dirty="0" smtClean="0">
                <a:solidFill>
                  <a:schemeClr val="tx1"/>
                </a:solidFill>
                <a:latin typeface="Arial" panose="020B0604020202020204" pitchFamily="34" charset="0"/>
              </a:rPr>
              <a:t>Resources</a:t>
            </a:r>
          </a:p>
        </p:txBody>
      </p:sp>
      <p:sp>
        <p:nvSpPr>
          <p:cNvPr id="88067" name="Rectangle 3"/>
          <p:cNvSpPr>
            <a:spLocks noGrp="1" noChangeArrowheads="1"/>
          </p:cNvSpPr>
          <p:nvPr>
            <p:ph type="subTitle" idx="1"/>
          </p:nvPr>
        </p:nvSpPr>
        <p:spPr>
          <a:xfrm>
            <a:off x="1371600" y="2133600"/>
            <a:ext cx="6400800" cy="3505200"/>
          </a:xfrm>
        </p:spPr>
        <p:txBody>
          <a:bodyPr/>
          <a:lstStyle/>
          <a:p>
            <a:r>
              <a:rPr lang="en-US" sz="2800" smtClean="0">
                <a:latin typeface="Arial" panose="020B0604020202020204" pitchFamily="34" charset="0"/>
              </a:rPr>
              <a:t>Rehabilitation Research and Training Center on Traumatic Brain Injury Interventions &amp; New York Traumatic Brain Injury Model System at the Mount Sinai School of Medicine and the Mount Sinai Rehabilitation Research and Training Center www.mssm.edu/tbinet</a:t>
            </a:r>
          </a:p>
        </p:txBody>
      </p:sp>
    </p:spTree>
    <p:extLst>
      <p:ext uri="{BB962C8B-B14F-4D97-AF65-F5344CB8AC3E}">
        <p14:creationId xmlns:p14="http://schemas.microsoft.com/office/powerpoint/2010/main" val="66606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772400" cy="6400800"/>
          </a:xfrm>
        </p:spPr>
        <p:txBody>
          <a:bodyPr/>
          <a:lstStyle/>
          <a:p>
            <a:r>
              <a:rPr lang="en-US" sz="2800" dirty="0" smtClean="0">
                <a:latin typeface="Arial" panose="020B0604020202020204" pitchFamily="34" charset="0"/>
                <a:cs typeface="Arial" panose="020B0604020202020204" pitchFamily="34" charset="0"/>
              </a:rPr>
              <a:t/>
            </a:r>
            <a:br>
              <a:rPr lang="en-US" sz="2800" dirty="0" smtClean="0">
                <a:latin typeface="Arial" panose="020B0604020202020204" pitchFamily="34" charset="0"/>
                <a:cs typeface="Arial" panose="020B0604020202020204" pitchFamily="34" charset="0"/>
              </a:rPr>
            </a:br>
            <a:r>
              <a:rPr lang="en-US" sz="2800" b="1" dirty="0" smtClean="0">
                <a:solidFill>
                  <a:schemeClr val="accent6"/>
                </a:solidFill>
                <a:latin typeface="Arial" panose="020B0604020202020204" pitchFamily="34" charset="0"/>
                <a:cs typeface="Arial" panose="020B0604020202020204" pitchFamily="34" charset="0"/>
              </a:rPr>
              <a:t>CONTACT INFORMATION</a:t>
            </a:r>
            <a:r>
              <a:rPr lang="en-US" sz="2000" dirty="0" smtClean="0">
                <a:latin typeface="Arial" panose="020B0604020202020204" pitchFamily="34" charset="0"/>
                <a:cs typeface="Arial" panose="020B0604020202020204" pitchFamily="34" charset="0"/>
              </a:rPr>
              <a:t/>
            </a:r>
            <a:br>
              <a:rPr lang="en-US" sz="2000" dirty="0" smtClean="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Anastasia Edmonston MS CRC</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hlinkClick r:id="rId2"/>
              </a:rPr>
              <a:t>anastasia.edmonston@maryland.gov</a:t>
            </a:r>
            <a:r>
              <a:rPr lang="en-US" sz="2400" dirty="0" smtClean="0">
                <a:latin typeface="Arial" panose="020B0604020202020204" pitchFamily="34" charset="0"/>
                <a:cs typeface="Arial" panose="020B0604020202020204" pitchFamily="34" charset="0"/>
              </a:rPr>
              <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410-402-8478</a:t>
            </a:r>
            <a:r>
              <a:rPr lang="en-US" sz="2000" dirty="0" smtClean="0">
                <a:latin typeface="Arial" panose="020B0604020202020204" pitchFamily="34" charset="0"/>
                <a:cs typeface="Arial" panose="020B0604020202020204" pitchFamily="34" charset="0"/>
              </a:rPr>
              <a:t/>
            </a:r>
            <a:br>
              <a:rPr lang="en-US" sz="2000" dirty="0" smtClean="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
            </a:r>
            <a:br>
              <a:rPr lang="en-US" sz="2800" dirty="0" smtClean="0">
                <a:latin typeface="Arial" panose="020B0604020202020204" pitchFamily="34" charset="0"/>
                <a:cs typeface="Arial" panose="020B0604020202020204" pitchFamily="34" charset="0"/>
              </a:rPr>
            </a:br>
            <a:r>
              <a:rPr lang="en-US" sz="2800" b="1" dirty="0" smtClean="0">
                <a:solidFill>
                  <a:schemeClr val="accent6"/>
                </a:solidFill>
                <a:latin typeface="Arial" panose="020B0604020202020204" pitchFamily="34" charset="0"/>
                <a:cs typeface="Arial" panose="020B0604020202020204" pitchFamily="34" charset="0"/>
              </a:rPr>
              <a:t>ACKNOWLEDGEMENT </a:t>
            </a: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 Dawn </a:t>
            </a:r>
            <a:r>
              <a:rPr lang="en-US" sz="2400" dirty="0" err="1" smtClean="0">
                <a:latin typeface="Arial" panose="020B0604020202020204" pitchFamily="34" charset="0"/>
                <a:cs typeface="Arial" panose="020B0604020202020204" pitchFamily="34" charset="0"/>
              </a:rPr>
              <a:t>Roher</a:t>
            </a:r>
            <a:r>
              <a:rPr lang="en-US" sz="2400" dirty="0" smtClean="0">
                <a:latin typeface="Arial" panose="020B0604020202020204" pitchFamily="34" charset="0"/>
                <a:cs typeface="Arial" panose="020B0604020202020204" pitchFamily="34" charset="0"/>
              </a:rPr>
              <a:t> of the Maryland Brain Injury Association </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hlinkClick r:id="rId3"/>
              </a:rPr>
              <a:t>roher@biamd.org</a:t>
            </a:r>
            <a:r>
              <a:rPr lang="en-US" sz="2400" dirty="0" smtClean="0">
                <a:latin typeface="Arial" panose="020B0604020202020204" pitchFamily="34" charset="0"/>
                <a:cs typeface="Arial" panose="020B0604020202020204" pitchFamily="34" charset="0"/>
              </a:rPr>
              <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410-448-2924</a:t>
            </a:r>
            <a:br>
              <a:rPr lang="en-US" sz="24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
            </a:r>
            <a:br>
              <a:rPr lang="en-US" sz="2400"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9421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038600"/>
          </a:xfrm>
        </p:spPr>
        <p:txBody>
          <a:bodyPr>
            <a:normAutofit/>
          </a:bodyPr>
          <a:lstStyle/>
          <a:p>
            <a:r>
              <a:rPr lang="en-US" dirty="0" smtClean="0">
                <a:solidFill>
                  <a:schemeClr val="tx1"/>
                </a:solidFill>
                <a:latin typeface="+mn-lt"/>
              </a:rPr>
              <a:t>Please note, where there is a * on some slides there are additional notes regarding that slide’s content that can be found by looking clicking on </a:t>
            </a:r>
            <a:br>
              <a:rPr lang="en-US" dirty="0" smtClean="0">
                <a:solidFill>
                  <a:schemeClr val="tx1"/>
                </a:solidFill>
                <a:latin typeface="+mn-lt"/>
              </a:rPr>
            </a:br>
            <a:r>
              <a:rPr lang="en-US" dirty="0" smtClean="0">
                <a:solidFill>
                  <a:schemeClr val="tx1"/>
                </a:solidFill>
                <a:latin typeface="+mn-lt"/>
              </a:rPr>
              <a:t>“View” and going to the “Notes Page”.</a:t>
            </a:r>
            <a:endParaRPr lang="en-US" dirty="0">
              <a:solidFill>
                <a:schemeClr val="tx1"/>
              </a:solidFill>
              <a:latin typeface="+mn-lt"/>
            </a:endParaRPr>
          </a:p>
        </p:txBody>
      </p:sp>
    </p:spTree>
    <p:extLst>
      <p:ext uri="{BB962C8B-B14F-4D97-AF65-F5344CB8AC3E}">
        <p14:creationId xmlns:p14="http://schemas.microsoft.com/office/powerpoint/2010/main" val="41107708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1600200"/>
            <a:ext cx="6629400" cy="4419600"/>
          </a:xfrm>
          <a:prstGeom prst="rect">
            <a:avLst/>
          </a:prstGeom>
        </p:spPr>
      </p:pic>
    </p:spTree>
    <p:extLst>
      <p:ext uri="{BB962C8B-B14F-4D97-AF65-F5344CB8AC3E}">
        <p14:creationId xmlns:p14="http://schemas.microsoft.com/office/powerpoint/2010/main" val="1974750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381001"/>
          <a:ext cx="8382000" cy="5181600"/>
        </p:xfrm>
        <a:graphic>
          <a:graphicData uri="http://schemas.openxmlformats.org/drawingml/2006/table">
            <a:tbl>
              <a:tblPr firstRow="1" bandRow="1">
                <a:tableStyleId>{5C22544A-7EE6-4342-B048-85BDC9FD1C3A}</a:tableStyleId>
              </a:tblPr>
              <a:tblGrid>
                <a:gridCol w="4191000"/>
                <a:gridCol w="4191000"/>
              </a:tblGrid>
              <a:tr h="1510064">
                <a:tc>
                  <a:txBody>
                    <a:bodyPr/>
                    <a:lstStyle/>
                    <a:p>
                      <a:r>
                        <a:rPr lang="en-US" sz="4000" dirty="0" smtClean="0">
                          <a:solidFill>
                            <a:schemeClr val="tx1"/>
                          </a:solidFill>
                        </a:rPr>
                        <a:t>TBI-Defined</a:t>
                      </a:r>
                      <a:endParaRPr lang="en-US" sz="4000" dirty="0">
                        <a:solidFill>
                          <a:schemeClr val="tx1"/>
                        </a:solidFill>
                      </a:endParaRPr>
                    </a:p>
                  </a:txBody>
                  <a:tcPr/>
                </a:tc>
                <a:tc>
                  <a:txBody>
                    <a:bodyPr/>
                    <a:lstStyle/>
                    <a:p>
                      <a:r>
                        <a:rPr lang="en-US" sz="4000" dirty="0" smtClean="0">
                          <a:solidFill>
                            <a:schemeClr val="tx1"/>
                          </a:solidFill>
                        </a:rPr>
                        <a:t>ABI-Defined</a:t>
                      </a:r>
                      <a:endParaRPr lang="en-US" sz="4000" dirty="0">
                        <a:solidFill>
                          <a:schemeClr val="tx1"/>
                        </a:solidFill>
                      </a:endParaRPr>
                    </a:p>
                  </a:txBody>
                  <a:tcPr/>
                </a:tc>
              </a:tr>
              <a:tr h="36715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u="sng" dirty="0" smtClean="0">
                          <a:latin typeface="Arial" pitchFamily="34" charset="0"/>
                        </a:rPr>
                        <a:t>Traumatic Brain Injury  </a:t>
                      </a:r>
                      <a:r>
                        <a:rPr lang="en-US" sz="2800" i="1" dirty="0" smtClean="0">
                          <a:latin typeface="Arial" pitchFamily="34" charset="0"/>
                        </a:rPr>
                        <a:t>is an insult to the brain caused by an external physical force,</a:t>
                      </a:r>
                      <a:r>
                        <a:rPr lang="en-US" sz="2800" i="1" baseline="0" dirty="0" smtClean="0">
                          <a:latin typeface="Arial" pitchFamily="34" charset="0"/>
                        </a:rPr>
                        <a:t> for example; fall, MVA, assault, sport-related, IED exposure</a:t>
                      </a:r>
                      <a:endParaRPr lang="en-US" sz="2800" dirty="0" smtClean="0">
                        <a:latin typeface="Arial" pitchFamily="34" charset="0"/>
                      </a:endParaRPr>
                    </a:p>
                    <a:p>
                      <a:endParaRPr lang="en-US" sz="2800" dirty="0"/>
                    </a:p>
                  </a:txBody>
                  <a:tcPr/>
                </a:tc>
                <a:tc>
                  <a:txBody>
                    <a:bodyPr/>
                    <a:lstStyle/>
                    <a:p>
                      <a:r>
                        <a:rPr lang="en-US" sz="2800" u="sng" dirty="0" smtClean="0">
                          <a:latin typeface="Arial" pitchFamily="34" charset="0"/>
                        </a:rPr>
                        <a:t>Acquired Brain Injury</a:t>
                      </a:r>
                      <a:r>
                        <a:rPr lang="en-US" sz="2800" i="1" dirty="0" smtClean="0">
                          <a:latin typeface="Arial" pitchFamily="34" charset="0"/>
                        </a:rPr>
                        <a:t> is an insult to the brain that has occurred after birth, for example; TBI, stroke, near suffocation, infections in the brain, anoxia</a:t>
                      </a:r>
                      <a:endParaRPr lang="en-US" sz="2800" dirty="0"/>
                    </a:p>
                  </a:txBody>
                  <a:tcPr/>
                </a:tc>
              </a:tr>
            </a:tbl>
          </a:graphicData>
        </a:graphic>
      </p:graphicFrame>
      <p:sp>
        <p:nvSpPr>
          <p:cNvPr id="3" name="TextBox 2"/>
          <p:cNvSpPr txBox="1"/>
          <p:nvPr/>
        </p:nvSpPr>
        <p:spPr>
          <a:xfrm>
            <a:off x="533400" y="5943600"/>
            <a:ext cx="8153829" cy="830997"/>
          </a:xfrm>
          <a:prstGeom prst="rect">
            <a:avLst/>
          </a:prstGeom>
          <a:noFill/>
        </p:spPr>
        <p:txBody>
          <a:bodyPr wrap="square" rtlCol="0">
            <a:spAutoFit/>
          </a:bodyPr>
          <a:lstStyle/>
          <a:p>
            <a:pPr algn="ctr"/>
            <a:r>
              <a:rPr lang="en-US" sz="2400" b="1" dirty="0" smtClean="0">
                <a:latin typeface="Arial" pitchFamily="34" charset="0"/>
                <a:cs typeface="Arial" pitchFamily="34" charset="0"/>
              </a:rPr>
              <a:t>Both Mechanisms of Injury can result in chronic disability that may get worse with age *</a:t>
            </a:r>
            <a:endParaRPr lang="en-US" sz="2400" b="1"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685800" y="0"/>
            <a:ext cx="7772400" cy="3429000"/>
          </a:xfrm>
        </p:spPr>
        <p:txBody>
          <a:bodyPr>
            <a:normAutofit fontScale="90000"/>
          </a:bodyPr>
          <a:lstStyle/>
          <a:p>
            <a:r>
              <a:rPr lang="en-US" sz="9600" b="1" dirty="0" smtClean="0">
                <a:latin typeface="Arial" charset="0"/>
              </a:rPr>
              <a:t>Incidence of TBI</a:t>
            </a:r>
            <a:r>
              <a:rPr lang="en-US" sz="2800" b="1" dirty="0" smtClean="0">
                <a:latin typeface="Arial" charset="0"/>
              </a:rPr>
              <a:t> </a:t>
            </a:r>
            <a:br>
              <a:rPr lang="en-US" sz="2800" b="1" dirty="0" smtClean="0">
                <a:latin typeface="Arial" charset="0"/>
              </a:rPr>
            </a:br>
            <a:r>
              <a:rPr lang="en-US" b="1" dirty="0" smtClean="0">
                <a:latin typeface="Arial" charset="0"/>
              </a:rPr>
              <a:t>CDC 2010,  </a:t>
            </a:r>
            <a:r>
              <a:rPr lang="en-US" dirty="0" smtClean="0">
                <a:latin typeface="Arial" charset="0"/>
              </a:rPr>
              <a:t>2002-2006 data</a:t>
            </a:r>
            <a:endParaRPr lang="en-US" dirty="0" smtClean="0"/>
          </a:p>
        </p:txBody>
      </p:sp>
      <p:sp>
        <p:nvSpPr>
          <p:cNvPr id="7171" name="Subtitle 2"/>
          <p:cNvSpPr>
            <a:spLocks noGrp="1"/>
          </p:cNvSpPr>
          <p:nvPr>
            <p:ph type="subTitle" idx="1"/>
          </p:nvPr>
        </p:nvSpPr>
        <p:spPr>
          <a:xfrm>
            <a:off x="1371600" y="3505200"/>
            <a:ext cx="6400800" cy="3124200"/>
          </a:xfrm>
        </p:spPr>
        <p:txBody>
          <a:bodyPr/>
          <a:lstStyle/>
          <a:p>
            <a:r>
              <a:rPr lang="en-US" sz="3600" dirty="0" smtClean="0">
                <a:solidFill>
                  <a:schemeClr val="tx1"/>
                </a:solidFill>
                <a:latin typeface="Arial" charset="0"/>
              </a:rPr>
              <a:t>In the United States</a:t>
            </a:r>
            <a:r>
              <a:rPr lang="en-US" dirty="0" smtClean="0">
                <a:solidFill>
                  <a:schemeClr val="tx1"/>
                </a:solidFill>
                <a:latin typeface="Arial" charset="0"/>
              </a:rPr>
              <a:t>, </a:t>
            </a:r>
            <a:r>
              <a:rPr lang="en-US" i="1" dirty="0" smtClean="0">
                <a:solidFill>
                  <a:schemeClr val="tx1"/>
                </a:solidFill>
                <a:latin typeface="Arial" charset="0"/>
              </a:rPr>
              <a:t>at least</a:t>
            </a:r>
            <a:r>
              <a:rPr lang="en-US" dirty="0" smtClean="0">
                <a:solidFill>
                  <a:schemeClr val="tx1"/>
                </a:solidFill>
                <a:latin typeface="Arial" charset="0"/>
              </a:rPr>
              <a:t/>
            </a:r>
            <a:br>
              <a:rPr lang="en-US" dirty="0" smtClean="0">
                <a:solidFill>
                  <a:schemeClr val="tx1"/>
                </a:solidFill>
                <a:latin typeface="Arial" charset="0"/>
              </a:rPr>
            </a:br>
            <a:r>
              <a:rPr lang="en-US" sz="4400" b="1" dirty="0" smtClean="0">
                <a:solidFill>
                  <a:schemeClr val="tx1"/>
                </a:solidFill>
                <a:latin typeface="Arial" charset="0"/>
              </a:rPr>
              <a:t>1.7 million sustain a TBI </a:t>
            </a:r>
            <a:r>
              <a:rPr lang="en-US" dirty="0" smtClean="0">
                <a:solidFill>
                  <a:schemeClr val="tx1"/>
                </a:solidFill>
                <a:latin typeface="Arial" charset="0"/>
              </a:rPr>
              <a:t>each year…</a:t>
            </a:r>
            <a:br>
              <a:rPr lang="en-US" dirty="0" smtClean="0">
                <a:solidFill>
                  <a:schemeClr val="tx1"/>
                </a:solidFill>
                <a:latin typeface="Arial" charset="0"/>
              </a:rPr>
            </a:br>
            <a:r>
              <a:rPr lang="en-US" b="1" dirty="0" smtClean="0">
                <a:solidFill>
                  <a:schemeClr val="tx1"/>
                </a:solidFill>
                <a:latin typeface="Arial" charset="0"/>
              </a:rPr>
              <a:t>275,000 are hospitalized</a:t>
            </a:r>
            <a:endParaRPr lang="en-US" dirty="0" smtClean="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b="1" dirty="0" smtClean="0">
                <a:solidFill>
                  <a:schemeClr val="tx1"/>
                </a:solidFill>
                <a:latin typeface="Arial" charset="0"/>
                <a:cs typeface="Arial" charset="0"/>
              </a:rPr>
              <a:t>TBI By Cause </a:t>
            </a:r>
            <a:r>
              <a:rPr lang="en-US" sz="1400" b="1" dirty="0" smtClean="0">
                <a:solidFill>
                  <a:schemeClr val="tx1"/>
                </a:solidFill>
                <a:latin typeface="Arial" charset="0"/>
                <a:cs typeface="Arial" charset="0"/>
              </a:rPr>
              <a:t>CDC 2010</a:t>
            </a:r>
            <a:endParaRPr lang="en-US" dirty="0" smtClean="0">
              <a:solidFill>
                <a:schemeClr val="tx1"/>
              </a:solidFill>
            </a:endParaRPr>
          </a:p>
        </p:txBody>
      </p:sp>
      <p:sp>
        <p:nvSpPr>
          <p:cNvPr id="8195" name="Content Placeholder 2"/>
          <p:cNvSpPr>
            <a:spLocks noGrp="1"/>
          </p:cNvSpPr>
          <p:nvPr>
            <p:ph idx="1"/>
          </p:nvPr>
        </p:nvSpPr>
        <p:spPr>
          <a:xfrm>
            <a:off x="685800" y="1981200"/>
            <a:ext cx="7772400" cy="4419600"/>
          </a:xfrm>
        </p:spPr>
        <p:txBody>
          <a:bodyPr/>
          <a:lstStyle/>
          <a:p>
            <a:r>
              <a:rPr lang="en-US" b="1" smtClean="0">
                <a:solidFill>
                  <a:srgbClr val="FF0000"/>
                </a:solidFill>
                <a:latin typeface="Arial" charset="0"/>
                <a:cs typeface="Arial" charset="0"/>
              </a:rPr>
              <a:t>Falls</a:t>
            </a:r>
            <a:r>
              <a:rPr lang="en-US" b="1" smtClean="0">
                <a:latin typeface="Arial" charset="0"/>
                <a:cs typeface="Arial" charset="0"/>
              </a:rPr>
              <a:t>-35.2% (young children &amp; elderly)</a:t>
            </a:r>
          </a:p>
          <a:p>
            <a:r>
              <a:rPr lang="en-US" b="1" smtClean="0">
                <a:latin typeface="Arial" charset="0"/>
                <a:cs typeface="Arial" charset="0"/>
              </a:rPr>
              <a:t>Unknown/Others-21%</a:t>
            </a:r>
          </a:p>
          <a:p>
            <a:r>
              <a:rPr lang="en-US" b="1" smtClean="0">
                <a:latin typeface="Arial" charset="0"/>
                <a:cs typeface="Arial" charset="0"/>
              </a:rPr>
              <a:t>Motor Vehicle-Traffic-17.3%</a:t>
            </a:r>
          </a:p>
          <a:p>
            <a:r>
              <a:rPr lang="en-US" b="1" smtClean="0">
                <a:latin typeface="Arial" charset="0"/>
                <a:cs typeface="Arial" charset="0"/>
              </a:rPr>
              <a:t>Struck by/against-16.5% (unintentionally by object or another person)</a:t>
            </a:r>
          </a:p>
          <a:p>
            <a:r>
              <a:rPr lang="en-US" b="1" smtClean="0">
                <a:latin typeface="Arial" charset="0"/>
                <a:cs typeface="Arial" charset="0"/>
              </a:rPr>
              <a:t>Assault-10%</a:t>
            </a:r>
            <a:endParaRPr lang="en-US" b="1" smtClean="0"/>
          </a:p>
          <a:p>
            <a:endParaRPr lang="en-US" b="1" smtClean="0">
              <a:latin typeface="Arial" charset="0"/>
              <a:cs typeface="Arial" charset="0"/>
            </a:endParaRPr>
          </a:p>
          <a:p>
            <a:endParaRPr lang="en-US" b="1" smtClean="0"/>
          </a:p>
          <a:p>
            <a:endParaRPr lang="en-US" b="1" smtClean="0"/>
          </a:p>
          <a:p>
            <a:endParaRPr lang="en-US" b="1" smtClean="0">
              <a:latin typeface="Arial" charset="0"/>
              <a:cs typeface="Arial" charset="0"/>
            </a:endParaRPr>
          </a:p>
          <a:p>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85800" y="0"/>
            <a:ext cx="7772400" cy="1447800"/>
          </a:xfrm>
        </p:spPr>
        <p:txBody>
          <a:bodyPr>
            <a:normAutofit/>
          </a:bodyPr>
          <a:lstStyle/>
          <a:p>
            <a:pPr eaLnBrk="1" fontAlgn="auto" hangingPunct="1">
              <a:spcAft>
                <a:spcPts val="0"/>
              </a:spcAft>
              <a:defRPr/>
            </a:pPr>
            <a:r>
              <a:rPr lang="en-US" b="1" dirty="0" smtClean="0">
                <a:solidFill>
                  <a:schemeClr val="tx1"/>
                </a:solidFill>
                <a:latin typeface="Arial" charset="0"/>
                <a:ea typeface="+mj-ea"/>
                <a:cs typeface="Arial" charset="0"/>
              </a:rPr>
              <a:t>Most Recent CDC Data on TBI Incidence –March 2010</a:t>
            </a:r>
          </a:p>
        </p:txBody>
      </p:sp>
      <p:sp>
        <p:nvSpPr>
          <p:cNvPr id="33795" name="Content Placeholder 2"/>
          <p:cNvSpPr>
            <a:spLocks noGrp="1"/>
          </p:cNvSpPr>
          <p:nvPr>
            <p:ph idx="1"/>
          </p:nvPr>
        </p:nvSpPr>
        <p:spPr>
          <a:xfrm>
            <a:off x="685800" y="1447800"/>
            <a:ext cx="7848600" cy="5410200"/>
          </a:xfrm>
        </p:spPr>
        <p:txBody>
          <a:bodyPr/>
          <a:lstStyle/>
          <a:p>
            <a:pPr eaLnBrk="1" hangingPunct="1"/>
            <a:r>
              <a:rPr lang="en-US" sz="2400" dirty="0" smtClean="0">
                <a:latin typeface="Arial" charset="0"/>
                <a:cs typeface="Arial" charset="0"/>
              </a:rPr>
              <a:t>TBI is a contributing factor to a third </a:t>
            </a:r>
            <a:r>
              <a:rPr lang="en-US" sz="2400" b="1" dirty="0" smtClean="0">
                <a:solidFill>
                  <a:srgbClr val="FF0000"/>
                </a:solidFill>
                <a:latin typeface="Arial" charset="0"/>
                <a:cs typeface="Arial" charset="0"/>
              </a:rPr>
              <a:t>(30.5%) </a:t>
            </a:r>
            <a:r>
              <a:rPr lang="en-US" sz="2400" dirty="0" smtClean="0">
                <a:latin typeface="Arial" charset="0"/>
                <a:cs typeface="Arial" charset="0"/>
              </a:rPr>
              <a:t>of all injury related deaths in the U. S.</a:t>
            </a:r>
          </a:p>
          <a:p>
            <a:pPr eaLnBrk="1" hangingPunct="1"/>
            <a:r>
              <a:rPr lang="en-US" sz="2400" dirty="0" smtClean="0">
                <a:latin typeface="Arial" charset="0"/>
                <a:cs typeface="Arial" charset="0"/>
              </a:rPr>
              <a:t>Increase in TBI related ED visits (14.4%) and hospitalizations (19.5%) from 2002-06</a:t>
            </a:r>
          </a:p>
          <a:p>
            <a:pPr eaLnBrk="1" hangingPunct="1"/>
            <a:r>
              <a:rPr lang="en-US" sz="2400" dirty="0" smtClean="0">
                <a:latin typeface="Arial" charset="0"/>
                <a:cs typeface="Arial" charset="0"/>
              </a:rPr>
              <a:t>A </a:t>
            </a:r>
            <a:r>
              <a:rPr lang="en-US" sz="2400" b="1" dirty="0" smtClean="0">
                <a:solidFill>
                  <a:srgbClr val="FF0000"/>
                </a:solidFill>
                <a:latin typeface="Arial" charset="0"/>
                <a:cs typeface="Arial" charset="0"/>
              </a:rPr>
              <a:t>62% </a:t>
            </a:r>
            <a:r>
              <a:rPr lang="en-US" sz="2400" dirty="0" smtClean="0">
                <a:latin typeface="Arial" charset="0"/>
                <a:cs typeface="Arial" charset="0"/>
              </a:rPr>
              <a:t>increase in fall-related TBI seen in ED among children 14 and younger from 02-06</a:t>
            </a:r>
          </a:p>
          <a:p>
            <a:pPr eaLnBrk="1" hangingPunct="1"/>
            <a:r>
              <a:rPr lang="en-US" sz="2400" dirty="0" smtClean="0">
                <a:latin typeface="Arial" charset="0"/>
                <a:cs typeface="Arial" charset="0"/>
              </a:rPr>
              <a:t>A </a:t>
            </a:r>
            <a:r>
              <a:rPr lang="en-US" sz="2400" b="1" dirty="0" smtClean="0">
                <a:solidFill>
                  <a:srgbClr val="FF0000"/>
                </a:solidFill>
                <a:latin typeface="Arial" charset="0"/>
                <a:cs typeface="Arial" charset="0"/>
              </a:rPr>
              <a:t>46% </a:t>
            </a:r>
            <a:r>
              <a:rPr lang="en-US" sz="2400" dirty="0" smtClean="0">
                <a:latin typeface="Arial" charset="0"/>
                <a:cs typeface="Arial" charset="0"/>
              </a:rPr>
              <a:t>increase in ED fall-related visits among those 65 and older as well as a 34% increase in hospitalizations and </a:t>
            </a:r>
            <a:r>
              <a:rPr lang="en-US" sz="2400" b="1" dirty="0" smtClean="0">
                <a:solidFill>
                  <a:srgbClr val="FF0000"/>
                </a:solidFill>
                <a:latin typeface="Arial" charset="0"/>
                <a:cs typeface="Arial" charset="0"/>
              </a:rPr>
              <a:t>27% </a:t>
            </a:r>
            <a:r>
              <a:rPr lang="en-US" sz="2400" dirty="0" smtClean="0">
                <a:latin typeface="Arial" charset="0"/>
                <a:cs typeface="Arial" charset="0"/>
              </a:rPr>
              <a:t>increase in TBI related deaths in this population, 2002-2006.</a:t>
            </a:r>
          </a:p>
          <a:p>
            <a:pPr eaLnBrk="1" hangingPunct="1"/>
            <a:r>
              <a:rPr lang="en-US" sz="2400" dirty="0" smtClean="0">
                <a:latin typeface="Arial" charset="0"/>
                <a:cs typeface="Arial" charset="0"/>
              </a:rPr>
              <a:t>Motor vehicle-traffic injury is leading cause of TBI related deaths, rates highest for those </a:t>
            </a:r>
            <a:r>
              <a:rPr lang="en-US" sz="2400" b="1" dirty="0" smtClean="0">
                <a:solidFill>
                  <a:srgbClr val="FF0000"/>
                </a:solidFill>
                <a:latin typeface="Arial" charset="0"/>
                <a:cs typeface="Arial" charset="0"/>
              </a:rPr>
              <a:t>20-24</a:t>
            </a:r>
            <a:r>
              <a:rPr lang="en-US" sz="2400" dirty="0" smtClean="0">
                <a:latin typeface="Arial" charset="0"/>
                <a:cs typeface="Arial" charset="0"/>
              </a:rPr>
              <a:t> years of age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685800" y="0"/>
            <a:ext cx="7772400" cy="2057400"/>
          </a:xfrm>
        </p:spPr>
        <p:txBody>
          <a:bodyPr>
            <a:normAutofit/>
          </a:bodyPr>
          <a:lstStyle/>
          <a:p>
            <a:pPr eaLnBrk="1" fontAlgn="auto" hangingPunct="1">
              <a:spcAft>
                <a:spcPts val="0"/>
              </a:spcAft>
              <a:defRPr/>
            </a:pPr>
            <a:r>
              <a:rPr lang="en-US" sz="4000" b="1" dirty="0" smtClean="0">
                <a:solidFill>
                  <a:schemeClr val="tx1"/>
                </a:solidFill>
                <a:latin typeface="Arial" charset="0"/>
                <a:ea typeface="+mj-ea"/>
                <a:cs typeface="Arial" charset="0"/>
              </a:rPr>
              <a:t>Individuals with a history of Brain Injury are found among…*</a:t>
            </a:r>
          </a:p>
        </p:txBody>
      </p:sp>
      <p:sp>
        <p:nvSpPr>
          <p:cNvPr id="36867" name="Content Placeholder 2"/>
          <p:cNvSpPr>
            <a:spLocks noGrp="1"/>
          </p:cNvSpPr>
          <p:nvPr>
            <p:ph idx="1"/>
          </p:nvPr>
        </p:nvSpPr>
        <p:spPr>
          <a:xfrm>
            <a:off x="609600" y="2362200"/>
            <a:ext cx="8229600" cy="3352800"/>
          </a:xfrm>
        </p:spPr>
        <p:txBody>
          <a:bodyPr>
            <a:normAutofit/>
          </a:bodyPr>
          <a:lstStyle/>
          <a:p>
            <a:pPr eaLnBrk="1" hangingPunct="1"/>
            <a:r>
              <a:rPr lang="en-US" sz="3200" dirty="0" smtClean="0">
                <a:latin typeface="Arial" charset="0"/>
                <a:cs typeface="Arial" charset="0"/>
              </a:rPr>
              <a:t>The Incarcerated</a:t>
            </a:r>
          </a:p>
          <a:p>
            <a:pPr eaLnBrk="1" hangingPunct="1"/>
            <a:r>
              <a:rPr lang="en-US" sz="3200" dirty="0" smtClean="0">
                <a:latin typeface="Arial" charset="0"/>
                <a:cs typeface="Arial" charset="0"/>
              </a:rPr>
              <a:t>The Homeless</a:t>
            </a:r>
          </a:p>
          <a:p>
            <a:pPr eaLnBrk="1" hangingPunct="1"/>
            <a:r>
              <a:rPr lang="en-US" sz="3200" dirty="0" smtClean="0">
                <a:latin typeface="Arial" charset="0"/>
                <a:cs typeface="Arial" charset="0"/>
              </a:rPr>
              <a:t>Victims and Perpetrators of Domestic Violence</a:t>
            </a:r>
          </a:p>
          <a:p>
            <a:pPr eaLnBrk="1" hangingPunct="1"/>
            <a:r>
              <a:rPr lang="en-US" sz="3200" dirty="0" smtClean="0">
                <a:latin typeface="Arial" charset="0"/>
                <a:cs typeface="Arial" charset="0"/>
              </a:rPr>
              <a:t>Individuals with behavioral health disorders</a:t>
            </a:r>
          </a:p>
          <a:p>
            <a:pPr eaLnBrk="1" hangingPunct="1"/>
            <a:r>
              <a:rPr lang="en-US" sz="3200" dirty="0" smtClean="0">
                <a:latin typeface="Arial" charset="0"/>
                <a:cs typeface="Arial" charset="0"/>
              </a:rPr>
              <a:t>Returning service members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685800" y="0"/>
            <a:ext cx="7772400" cy="1981200"/>
          </a:xfrm>
        </p:spPr>
        <p:txBody>
          <a:bodyPr>
            <a:normAutofit fontScale="90000"/>
          </a:bodyPr>
          <a:lstStyle/>
          <a:p>
            <a:pPr eaLnBrk="1" fontAlgn="auto" hangingPunct="1">
              <a:spcAft>
                <a:spcPts val="0"/>
              </a:spcAft>
              <a:defRPr/>
            </a:pPr>
            <a:r>
              <a:rPr lang="en-US" sz="2400" dirty="0" smtClean="0">
                <a:solidFill>
                  <a:srgbClr val="FF0000"/>
                </a:solidFill>
                <a:latin typeface="Arial" charset="0"/>
                <a:ea typeface="+mj-ea"/>
                <a:cs typeface="+mj-cs"/>
              </a:rPr>
              <a:t/>
            </a:r>
            <a:br>
              <a:rPr lang="en-US" sz="2400" dirty="0" smtClean="0">
                <a:solidFill>
                  <a:srgbClr val="FF0000"/>
                </a:solidFill>
                <a:latin typeface="Arial" charset="0"/>
                <a:ea typeface="+mj-ea"/>
                <a:cs typeface="+mj-cs"/>
              </a:rPr>
            </a:br>
            <a:r>
              <a:rPr lang="en-US" sz="2400" dirty="0" smtClean="0">
                <a:solidFill>
                  <a:schemeClr val="accent5">
                    <a:lumMod val="75000"/>
                  </a:schemeClr>
                </a:solidFill>
                <a:latin typeface="Arial" charset="0"/>
                <a:ea typeface="+mj-ea"/>
                <a:cs typeface="+mj-cs"/>
              </a:rPr>
              <a:t/>
            </a:r>
            <a:br>
              <a:rPr lang="en-US" sz="2400" dirty="0" smtClean="0">
                <a:solidFill>
                  <a:schemeClr val="accent5">
                    <a:lumMod val="75000"/>
                  </a:schemeClr>
                </a:solidFill>
                <a:latin typeface="Arial" charset="0"/>
                <a:ea typeface="+mj-ea"/>
                <a:cs typeface="+mj-cs"/>
              </a:rPr>
            </a:br>
            <a:r>
              <a:rPr lang="en-US" sz="2700" b="1" dirty="0" smtClean="0">
                <a:solidFill>
                  <a:schemeClr val="tx1"/>
                </a:solidFill>
                <a:latin typeface="Arial" charset="0"/>
                <a:ea typeface="+mj-ea"/>
                <a:cs typeface="+mj-cs"/>
              </a:rPr>
              <a:t>2000 Epidemiological Study of Mild TBI </a:t>
            </a:r>
            <a:r>
              <a:rPr lang="en-US" sz="2700" b="1" i="1" dirty="0" smtClean="0">
                <a:solidFill>
                  <a:schemeClr val="tx1"/>
                </a:solidFill>
                <a:latin typeface="Arial" charset="0"/>
                <a:ea typeface="+mj-ea"/>
                <a:cs typeface="+mj-cs"/>
              </a:rPr>
              <a:t>J. Silver  of NYU, cited in WSJ  by Thomas Burton 1.29.08 </a:t>
            </a:r>
            <a:r>
              <a:rPr lang="en-US" sz="2400" i="1" dirty="0" smtClean="0">
                <a:solidFill>
                  <a:schemeClr val="tx1"/>
                </a:solidFill>
                <a:latin typeface="Arial" charset="0"/>
                <a:ea typeface="+mj-ea"/>
                <a:cs typeface="+mj-cs"/>
              </a:rPr>
              <a:t/>
            </a:r>
            <a:br>
              <a:rPr lang="en-US" sz="2400" i="1" dirty="0" smtClean="0">
                <a:solidFill>
                  <a:schemeClr val="tx1"/>
                </a:solidFill>
                <a:latin typeface="Arial" charset="0"/>
                <a:ea typeface="+mj-ea"/>
                <a:cs typeface="+mj-cs"/>
              </a:rPr>
            </a:br>
            <a:r>
              <a:rPr lang="en-US" sz="2400" i="1" dirty="0" smtClean="0">
                <a:solidFill>
                  <a:schemeClr val="tx1"/>
                </a:solidFill>
                <a:latin typeface="Arial" charset="0"/>
                <a:ea typeface="+mj-ea"/>
                <a:cs typeface="+mj-cs"/>
              </a:rPr>
              <a:t> </a:t>
            </a:r>
            <a:r>
              <a:rPr lang="en-US" sz="1600" u="sng" dirty="0" smtClean="0">
                <a:solidFill>
                  <a:schemeClr val="tx1"/>
                </a:solidFill>
                <a:latin typeface="Tahoma" pitchFamily="34" charset="0"/>
                <a:ea typeface="+mj-ea"/>
                <a:cs typeface="+mj-cs"/>
              </a:rPr>
              <a:t>http://online.wsj.com/article/SB120156672297223803.html?mod=googlenews_</a:t>
            </a:r>
            <a:r>
              <a:rPr lang="en-US" dirty="0" smtClean="0">
                <a:solidFill>
                  <a:schemeClr val="accent1">
                    <a:satMod val="150000"/>
                  </a:schemeClr>
                </a:solidFill>
                <a:ea typeface="+mj-ea"/>
                <a:cs typeface="+mj-cs"/>
              </a:rPr>
              <a:t/>
            </a:r>
            <a:br>
              <a:rPr lang="en-US" dirty="0" smtClean="0">
                <a:solidFill>
                  <a:schemeClr val="accent1">
                    <a:satMod val="150000"/>
                  </a:schemeClr>
                </a:solidFill>
                <a:ea typeface="+mj-ea"/>
                <a:cs typeface="+mj-cs"/>
              </a:rPr>
            </a:br>
            <a:endParaRPr lang="en-US" dirty="0" smtClean="0">
              <a:solidFill>
                <a:schemeClr val="accent1">
                  <a:satMod val="150000"/>
                </a:schemeClr>
              </a:solidFill>
              <a:ea typeface="+mj-ea"/>
              <a:cs typeface="+mj-cs"/>
            </a:endParaRPr>
          </a:p>
        </p:txBody>
      </p:sp>
      <p:sp>
        <p:nvSpPr>
          <p:cNvPr id="37891" name="Content Placeholder 2"/>
          <p:cNvSpPr>
            <a:spLocks noGrp="1"/>
          </p:cNvSpPr>
          <p:nvPr>
            <p:ph idx="1"/>
          </p:nvPr>
        </p:nvSpPr>
        <p:spPr>
          <a:xfrm>
            <a:off x="685800" y="1981200"/>
            <a:ext cx="7772400" cy="4495800"/>
          </a:xfrm>
        </p:spPr>
        <p:txBody>
          <a:bodyPr/>
          <a:lstStyle/>
          <a:p>
            <a:pPr eaLnBrk="1" hangingPunct="1"/>
            <a:r>
              <a:rPr lang="en-US" smtClean="0">
                <a:latin typeface="Arial" charset="0"/>
              </a:rPr>
              <a:t>5,000 interviewed </a:t>
            </a:r>
          </a:p>
          <a:p>
            <a:pPr eaLnBrk="1" hangingPunct="1"/>
            <a:r>
              <a:rPr lang="en-US" smtClean="0">
                <a:latin typeface="Arial" charset="0"/>
              </a:rPr>
              <a:t>7.2% recalled a blow to the head w/unconsciousness or period of confusion</a:t>
            </a:r>
          </a:p>
          <a:p>
            <a:pPr eaLnBrk="1" hangingPunct="1"/>
            <a:r>
              <a:rPr lang="en-US" smtClean="0">
                <a:latin typeface="Arial" charset="0"/>
              </a:rPr>
              <a:t>Follow up testing found; </a:t>
            </a:r>
            <a:r>
              <a:rPr lang="en-US" smtClean="0">
                <a:solidFill>
                  <a:srgbClr val="FF0000"/>
                </a:solidFill>
                <a:latin typeface="Arial" charset="0"/>
              </a:rPr>
              <a:t>2x rate of depression, drug and alcohol abuse</a:t>
            </a:r>
          </a:p>
          <a:p>
            <a:pPr eaLnBrk="1" hangingPunct="1"/>
            <a:r>
              <a:rPr lang="en-US" smtClean="0">
                <a:latin typeface="Arial" charset="0"/>
              </a:rPr>
              <a:t>Elevated rates of </a:t>
            </a:r>
            <a:r>
              <a:rPr lang="en-US" smtClean="0">
                <a:solidFill>
                  <a:srgbClr val="FF0000"/>
                </a:solidFill>
                <a:latin typeface="Arial" charset="0"/>
              </a:rPr>
              <a:t>panic and obsessive-compulsive DO</a:t>
            </a:r>
          </a:p>
          <a:p>
            <a:pPr eaLnBrk="1" hangingPunct="1"/>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Black"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5234</TotalTime>
  <Words>2750</Words>
  <Application>Microsoft Office PowerPoint</Application>
  <PresentationFormat>On-screen Show (4:3)</PresentationFormat>
  <Paragraphs>189</Paragraphs>
  <Slides>30</Slides>
  <Notes>13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30</vt:i4>
      </vt:variant>
    </vt:vector>
  </HeadingPairs>
  <TitlesOfParts>
    <vt:vector size="40" baseType="lpstr">
      <vt:lpstr>Arial</vt:lpstr>
      <vt:lpstr>Bookman Old Style</vt:lpstr>
      <vt:lpstr>Calibri</vt:lpstr>
      <vt:lpstr>Gill Sans MT</vt:lpstr>
      <vt:lpstr>Tahoma</vt:lpstr>
      <vt:lpstr>Times New Roman</vt:lpstr>
      <vt:lpstr>Wingdings</vt:lpstr>
      <vt:lpstr>Wingdings 3</vt:lpstr>
      <vt:lpstr>Origin</vt:lpstr>
      <vt:lpstr>Default Design</vt:lpstr>
      <vt:lpstr> Brain Injury: An Often Hidden Disability  </vt:lpstr>
      <vt:lpstr>We will Discuss Today:</vt:lpstr>
      <vt:lpstr>Please note, where there is a * on some slides there are additional notes regarding that slide’s content that can be found by looking clicking on  “View” and going to the “Notes Page”.</vt:lpstr>
      <vt:lpstr>PowerPoint Presentation</vt:lpstr>
      <vt:lpstr>Incidence of TBI  CDC 2010,  2002-2006 data</vt:lpstr>
      <vt:lpstr>TBI By Cause CDC 2010</vt:lpstr>
      <vt:lpstr>Most Recent CDC Data on TBI Incidence –March 2010</vt:lpstr>
      <vt:lpstr>Individuals with a history of Brain Injury are found among…*</vt:lpstr>
      <vt:lpstr>  2000 Epidemiological Study of Mild TBI J. Silver  of NYU, cited in WSJ  by Thomas Burton 1.29.08   http://online.wsj.com/article/SB120156672297223803.html?mod=googlenews_ </vt:lpstr>
      <vt:lpstr>“Unidentified traumatic brain injury is an unrecognized major source of social and vocational failure.” Wayne Gordon, Ph.D of the Brain Injury Research Center at Mount Sinai School of Medicine Quoted in the Wall Street Journal 1.29.08</vt:lpstr>
      <vt:lpstr>PowerPoint Presentation</vt:lpstr>
      <vt:lpstr>PowerPoint Presentation</vt:lpstr>
      <vt:lpstr>PowerPoint Presentation</vt:lpstr>
      <vt:lpstr>Functional Clues to a possible HX of BI</vt:lpstr>
      <vt:lpstr>Other Considerations…</vt:lpstr>
      <vt:lpstr>Obtaining supporting data for a history of BI</vt:lpstr>
      <vt:lpstr>Obtaining a snap shot of “before” TBI- was there a dramatic loss of functioning at home, work and community post the TBI? Did the individual…*</vt:lpstr>
      <vt:lpstr>Conduct the OSU TBI-ID</vt:lpstr>
      <vt:lpstr>Watch Dr. Corrigan’s 1-hour webinar, information contained therein can be incorporated into the MSR  </vt:lpstr>
      <vt:lpstr>PowerPoint Presentation</vt:lpstr>
      <vt:lpstr>Tips Regarding Supporting Documentation</vt:lpstr>
      <vt:lpstr>Tips Regarding Supporting Documentation</vt:lpstr>
      <vt:lpstr>Tips Regarding Supporting Documentation, if there is the possibility of a neuropsychological evaluation, the following tests should be requested</vt:lpstr>
      <vt:lpstr>Language from a Support Letter for VA benefits: TBI &amp; PTSD *</vt:lpstr>
      <vt:lpstr>Language from a Support Letter for SSDI benefits *</vt:lpstr>
      <vt:lpstr>Questions?</vt:lpstr>
      <vt:lpstr>RESOURCES</vt:lpstr>
      <vt:lpstr>Resources</vt:lpstr>
      <vt:lpstr> CONTACT INFORMATION  Anastasia Edmonston MS CRC anastasia.edmonston@maryland.gov 410-402-8478  ACKNOWLEDGEMENT    Dawn Roher of the Maryland Brain Injury Association  roher@biamd.org 410-448-2924   </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Brain Injury: An Often Hidden Disability</dc:title>
  <dc:creator>AEdmonston</dc:creator>
  <cp:lastModifiedBy>Jen Elder</cp:lastModifiedBy>
  <cp:revision>36</cp:revision>
  <dcterms:created xsi:type="dcterms:W3CDTF">2015-05-18T20:07:18Z</dcterms:created>
  <dcterms:modified xsi:type="dcterms:W3CDTF">2015-08-05T13:54:58Z</dcterms:modified>
</cp:coreProperties>
</file>